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3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  <p:sldMasterId id="2147483653" r:id="rId3"/>
  </p:sldMasterIdLst>
  <p:notesMasterIdLst>
    <p:notesMasterId r:id="rId32"/>
  </p:notesMasterIdLst>
  <p:handoutMasterIdLst>
    <p:handoutMasterId r:id="rId33"/>
  </p:handoutMasterIdLst>
  <p:sldIdLst>
    <p:sldId id="462" r:id="rId4"/>
    <p:sldId id="528" r:id="rId5"/>
    <p:sldId id="529" r:id="rId6"/>
    <p:sldId id="509" r:id="rId7"/>
    <p:sldId id="537" r:id="rId8"/>
    <p:sldId id="510" r:id="rId9"/>
    <p:sldId id="526" r:id="rId10"/>
    <p:sldId id="535" r:id="rId11"/>
    <p:sldId id="511" r:id="rId12"/>
    <p:sldId id="512" r:id="rId13"/>
    <p:sldId id="513" r:id="rId14"/>
    <p:sldId id="514" r:id="rId15"/>
    <p:sldId id="531" r:id="rId16"/>
    <p:sldId id="515" r:id="rId17"/>
    <p:sldId id="538" r:id="rId18"/>
    <p:sldId id="536" r:id="rId19"/>
    <p:sldId id="516" r:id="rId20"/>
    <p:sldId id="517" r:id="rId21"/>
    <p:sldId id="527" r:id="rId22"/>
    <p:sldId id="519" r:id="rId23"/>
    <p:sldId id="532" r:id="rId24"/>
    <p:sldId id="533" r:id="rId25"/>
    <p:sldId id="520" r:id="rId26"/>
    <p:sldId id="521" r:id="rId27"/>
    <p:sldId id="522" r:id="rId28"/>
    <p:sldId id="534" r:id="rId29"/>
    <p:sldId id="523" r:id="rId30"/>
    <p:sldId id="449" r:id="rId31"/>
  </p:sldIdLst>
  <p:sldSz cx="9144000" cy="5143500" type="screen16x9"/>
  <p:notesSz cx="6761163" cy="9942513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宋体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宋体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宋体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宋体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宋体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宋体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宋体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宋体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5" autoAdjust="0"/>
    <p:restoredTop sz="72318" autoAdjust="0"/>
  </p:normalViewPr>
  <p:slideViewPr>
    <p:cSldViewPr>
      <p:cViewPr varScale="1">
        <p:scale>
          <a:sx n="110" d="100"/>
          <a:sy n="110" d="100"/>
        </p:scale>
        <p:origin x="276" y="7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19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4064" y="-120"/>
      </p:cViewPr>
      <p:guideLst>
        <p:guide orient="horz" pos="3132"/>
        <p:guide pos="21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111" tIns="45555" rIns="91111" bIns="45555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111" tIns="45555" rIns="91111" bIns="45555" rtlCol="0"/>
          <a:lstStyle>
            <a:lvl1pPr algn="r">
              <a:defRPr sz="1200"/>
            </a:lvl1pPr>
          </a:lstStyle>
          <a:p>
            <a:fld id="{C900E7E9-A0DA-4547-A5D9-23680B8943A9}" type="datetimeFigureOut">
              <a:rPr lang="zh-CN" altLang="en-US" smtClean="0"/>
              <a:pPr/>
              <a:t>2016/4/18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111" tIns="45555" rIns="91111" bIns="45555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111" tIns="45555" rIns="91111" bIns="45555" rtlCol="0" anchor="b"/>
          <a:lstStyle>
            <a:lvl1pPr algn="r">
              <a:defRPr sz="1200"/>
            </a:lvl1pPr>
          </a:lstStyle>
          <a:p>
            <a:fld id="{678563D1-68EB-4C85-A850-FE5E70FEAB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49144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extLst/>
        </p:spPr>
        <p:txBody>
          <a:bodyPr vert="horz" wrap="square" lIns="91111" tIns="45555" rIns="91111" bIns="45555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extLst/>
        </p:spPr>
        <p:txBody>
          <a:bodyPr vert="horz" wrap="square" lIns="91111" tIns="45555" rIns="91111" bIns="4555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263" y="746125"/>
            <a:ext cx="662463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extLst/>
        </p:spPr>
        <p:txBody>
          <a:bodyPr vert="horz" wrap="square" lIns="91111" tIns="45555" rIns="91111" bIns="455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extLst/>
        </p:spPr>
        <p:txBody>
          <a:bodyPr vert="horz" wrap="square" lIns="91111" tIns="45555" rIns="91111" bIns="45555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extLst/>
        </p:spPr>
        <p:txBody>
          <a:bodyPr vert="horz" wrap="square" lIns="91111" tIns="45555" rIns="91111" bIns="4555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259C7419-27B1-42A8-BC5C-D2523F6A6D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82920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C7419-27B1-42A8-BC5C-D2523F6A6D63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日期占位符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4411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9B5B5-D959-4EAA-831C-0D60061457E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485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9B5B5-D959-4EAA-831C-0D60061457E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470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400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59C7419-27B1-42A8-BC5C-D2523F6A6D63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3962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400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59C7419-27B1-42A8-BC5C-D2523F6A6D63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3241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600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59C7419-27B1-42A8-BC5C-D2523F6A6D63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0508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59C7419-27B1-42A8-BC5C-D2523F6A6D63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6150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59C7419-27B1-42A8-BC5C-D2523F6A6D63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6243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9B5B5-D959-4EAA-831C-0D60061457E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456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9B5B5-D959-4EAA-831C-0D60061457E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4424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6117" y="4722694"/>
            <a:ext cx="5523864" cy="4474131"/>
          </a:xfrm>
        </p:spPr>
        <p:txBody>
          <a:bodyPr/>
          <a:lstStyle/>
          <a:p>
            <a:endParaRPr lang="zh-CN" altLang="en-US" sz="1200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59C7419-27B1-42A8-BC5C-D2523F6A6D63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9955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59C7419-27B1-42A8-BC5C-D2523F6A6D63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3068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9B5B5-D959-4EAA-831C-0D60061457E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8485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59C7419-27B1-42A8-BC5C-D2523F6A6D63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2957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9B5B5-D959-4EAA-831C-0D60061457E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7974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9B5B5-D959-4EAA-831C-0D60061457E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7974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9B5B5-D959-4EAA-831C-0D60061457E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4945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59C7419-27B1-42A8-BC5C-D2523F6A6D63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90199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59C7419-27B1-42A8-BC5C-D2523F6A6D63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70456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59C7419-27B1-42A8-BC5C-D2523F6A6D63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54981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59C7419-27B1-42A8-BC5C-D2523F6A6D63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8952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59C7419-27B1-42A8-BC5C-D2523F6A6D63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0546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9B5B5-D959-4EAA-831C-0D60061457E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250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59C7419-27B1-42A8-BC5C-D2523F6A6D63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4515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37381" y="4666456"/>
            <a:ext cx="5715000" cy="4474131"/>
          </a:xfrm>
        </p:spPr>
        <p:txBody>
          <a:bodyPr/>
          <a:lstStyle/>
          <a:p>
            <a:endParaRPr lang="zh-CN" altLang="en-US" sz="1200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59C7419-27B1-42A8-BC5C-D2523F6A6D63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8732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59C7419-27B1-42A8-BC5C-D2523F6A6D63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593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59C7419-27B1-42A8-BC5C-D2523F6A6D63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25567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9B5B5-D959-4EAA-831C-0D60061457E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705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4855-8EC2-4779-ACCB-015F9696AB9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987547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0B9C2-0BF3-4DB8-A1F2-EBCE4CDCB91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6465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2" y="195262"/>
            <a:ext cx="2016125" cy="44291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95262"/>
            <a:ext cx="5897562" cy="44291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853DC-9F4A-4FE0-9EF8-8604A482401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5165934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FF2491-BBA2-490F-B661-EDF894F81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182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FF2491-BBA2-490F-B661-EDF894F81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360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FF2491-BBA2-490F-B661-EDF894F81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04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113236"/>
            <a:ext cx="3884613" cy="35111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3" y="1113236"/>
            <a:ext cx="3884612" cy="35111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FF2491-BBA2-490F-B661-EDF894F81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931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34394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FF2491-BBA2-490F-B661-EDF894F81F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119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702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474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A64B7-4E1A-4F9B-A1E3-E5D31BC4986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35972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580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307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2" y="195262"/>
            <a:ext cx="2016125" cy="44291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95262"/>
            <a:ext cx="5897562" cy="44291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036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15719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109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4104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113236"/>
            <a:ext cx="3884613" cy="35111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3" y="1113236"/>
            <a:ext cx="3884612" cy="35111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16016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70257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999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518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0B17D-4432-434B-B153-5793BBCEE1F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73492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085561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85301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489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2" y="195262"/>
            <a:ext cx="2016125" cy="44291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95262"/>
            <a:ext cx="5897562" cy="44291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489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113236"/>
            <a:ext cx="3884613" cy="35111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3" y="1113236"/>
            <a:ext cx="3884612" cy="35111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D86F-E89C-48BE-8C93-ACE73C26FB4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06246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64AC4-5A3C-4FED-8A96-4C2729B9E31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1851016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CBF28-FD8D-4F18-BB4B-DD3074AC8EE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410458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2EB1C-A555-405A-9DE3-DC0E9BDE7E2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7158929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02FE2-BDB5-40D9-9458-1AF26985D6B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3310441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E3CED-02EA-426B-805D-3D41D11BB09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589365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29" descr="礼堂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CFBF3"/>
              </a:clrFrom>
              <a:clrTo>
                <a:srgbClr val="FCFB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6" y="3782617"/>
            <a:ext cx="6372225" cy="136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030" descr="二校门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DFAF5"/>
              </a:clrFrom>
              <a:clrTo>
                <a:srgbClr val="FDFA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928938"/>
            <a:ext cx="2465388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2" y="1113236"/>
            <a:ext cx="7921625" cy="351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8" tIns="45657" rIns="91318" bIns="45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6390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95262"/>
            <a:ext cx="779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8" tIns="45657" rIns="91318" bIns="4565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9897" tIns="49948" rIns="99897" bIns="4994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  <a:latin typeface="+mj-lt"/>
                <a:ea typeface="宋体" pitchFamily="2" charset="-122"/>
              </a:defRPr>
            </a:lvl1pPr>
          </a:lstStyle>
          <a:p>
            <a:pPr>
              <a:defRPr/>
            </a:pPr>
            <a:fld id="{80586E9E-8B5C-4ED5-AE5A-5804CE427DD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2600" b="1">
          <a:solidFill>
            <a:srgbClr val="69696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30000"/>
        <a:buFont typeface="Arial" charset="0"/>
        <a:buChar char="–"/>
        <a:defRPr sz="2400" b="1" i="1">
          <a:solidFill>
            <a:srgbClr val="696969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Ø"/>
        <a:defRPr sz="2200" b="1" i="1">
          <a:solidFill>
            <a:srgbClr val="696969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Arial" charset="0"/>
        <a:buChar char="–"/>
        <a:defRPr sz="2000" b="1" i="1">
          <a:solidFill>
            <a:srgbClr val="696969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l"/>
        <a:defRPr sz="2000" b="1" i="1">
          <a:solidFill>
            <a:srgbClr val="696969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l"/>
        <a:defRPr sz="2000" b="1" i="1">
          <a:solidFill>
            <a:srgbClr val="696969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l"/>
        <a:defRPr sz="2000" b="1" i="1">
          <a:solidFill>
            <a:srgbClr val="696969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l"/>
        <a:defRPr sz="2000" b="1" i="1">
          <a:solidFill>
            <a:srgbClr val="696969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l"/>
        <a:defRPr sz="2000" b="1" i="1">
          <a:solidFill>
            <a:srgbClr val="696969"/>
          </a:solidFill>
          <a:latin typeface="Times New Roman" pitchFamily="18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二校门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DFAF5"/>
              </a:clrFrom>
              <a:clrTo>
                <a:srgbClr val="FDFA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4018360"/>
            <a:ext cx="1200150" cy="107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礼堂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CFBF3"/>
              </a:clrFrom>
              <a:clrTo>
                <a:srgbClr val="FCFB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393407"/>
            <a:ext cx="3779838" cy="69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107950" y="209550"/>
            <a:ext cx="8921750" cy="540544"/>
            <a:chOff x="68" y="164"/>
            <a:chExt cx="5620" cy="381"/>
          </a:xfrm>
        </p:grpSpPr>
        <p:sp>
          <p:nvSpPr>
            <p:cNvPr id="2" name="Line 5"/>
            <p:cNvSpPr>
              <a:spLocks noChangeShapeType="1"/>
            </p:cNvSpPr>
            <p:nvPr userDrawn="1"/>
          </p:nvSpPr>
          <p:spPr bwMode="auto">
            <a:xfrm>
              <a:off x="72" y="484"/>
              <a:ext cx="5616" cy="0"/>
            </a:xfrm>
            <a:prstGeom prst="line">
              <a:avLst/>
            </a:prstGeom>
            <a:noFill/>
            <a:ln w="25400">
              <a:pattFill prst="pct50">
                <a:fgClr>
                  <a:srgbClr val="FFCC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>
              <a:outerShdw dist="1796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78" name="Line 6"/>
            <p:cNvSpPr>
              <a:spLocks noChangeShapeType="1"/>
            </p:cNvSpPr>
            <p:nvPr userDrawn="1"/>
          </p:nvSpPr>
          <p:spPr bwMode="auto">
            <a:xfrm>
              <a:off x="72" y="420"/>
              <a:ext cx="5616" cy="0"/>
            </a:xfrm>
            <a:prstGeom prst="line">
              <a:avLst/>
            </a:prstGeom>
            <a:noFill/>
            <a:ln w="25400">
              <a:pattFill prst="pct50">
                <a:fgClr>
                  <a:srgbClr val="FFCC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>
              <a:outerShdw dist="1796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79" name="Line 7"/>
            <p:cNvSpPr>
              <a:spLocks noChangeShapeType="1"/>
            </p:cNvSpPr>
            <p:nvPr userDrawn="1"/>
          </p:nvSpPr>
          <p:spPr bwMode="auto">
            <a:xfrm>
              <a:off x="72" y="356"/>
              <a:ext cx="5616" cy="0"/>
            </a:xfrm>
            <a:prstGeom prst="line">
              <a:avLst/>
            </a:prstGeom>
            <a:noFill/>
            <a:ln w="25400">
              <a:pattFill prst="pct50">
                <a:fgClr>
                  <a:srgbClr val="FFCC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>
              <a:outerShdw dist="1796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80" name="Line 8"/>
            <p:cNvSpPr>
              <a:spLocks noChangeShapeType="1"/>
            </p:cNvSpPr>
            <p:nvPr userDrawn="1"/>
          </p:nvSpPr>
          <p:spPr bwMode="auto">
            <a:xfrm>
              <a:off x="72" y="292"/>
              <a:ext cx="5616" cy="0"/>
            </a:xfrm>
            <a:prstGeom prst="line">
              <a:avLst/>
            </a:prstGeom>
            <a:noFill/>
            <a:ln w="25400">
              <a:pattFill prst="pct50">
                <a:fgClr>
                  <a:srgbClr val="FFCC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>
              <a:outerShdw dist="1796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81" name="Line 9"/>
            <p:cNvSpPr>
              <a:spLocks noChangeShapeType="1"/>
            </p:cNvSpPr>
            <p:nvPr userDrawn="1"/>
          </p:nvSpPr>
          <p:spPr bwMode="auto">
            <a:xfrm>
              <a:off x="72" y="228"/>
              <a:ext cx="5616" cy="0"/>
            </a:xfrm>
            <a:prstGeom prst="line">
              <a:avLst/>
            </a:prstGeom>
            <a:noFill/>
            <a:ln w="25400">
              <a:pattFill prst="pct50">
                <a:fgClr>
                  <a:srgbClr val="FFCC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>
              <a:outerShdw dist="1796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82" name="Line 10"/>
            <p:cNvSpPr>
              <a:spLocks noChangeShapeType="1"/>
            </p:cNvSpPr>
            <p:nvPr userDrawn="1"/>
          </p:nvSpPr>
          <p:spPr bwMode="auto">
            <a:xfrm flipV="1">
              <a:off x="98" y="164"/>
              <a:ext cx="5572" cy="0"/>
            </a:xfrm>
            <a:prstGeom prst="line">
              <a:avLst/>
            </a:prstGeom>
            <a:noFill/>
            <a:ln w="25400">
              <a:pattFill prst="pct50">
                <a:fgClr>
                  <a:srgbClr val="FFCC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>
              <a:outerShdw dist="1796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83" name="Line 11"/>
            <p:cNvSpPr>
              <a:spLocks noChangeShapeType="1"/>
            </p:cNvSpPr>
            <p:nvPr userDrawn="1"/>
          </p:nvSpPr>
          <p:spPr bwMode="auto">
            <a:xfrm>
              <a:off x="68" y="545"/>
              <a:ext cx="5616" cy="0"/>
            </a:xfrm>
            <a:prstGeom prst="line">
              <a:avLst/>
            </a:prstGeom>
            <a:noFill/>
            <a:ln w="25400">
              <a:pattFill prst="pct50">
                <a:fgClr>
                  <a:srgbClr val="FFCC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>
              <a:outerShdw dist="1796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17413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2" y="1113236"/>
            <a:ext cx="7921625" cy="351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8" tIns="45657" rIns="91318" bIns="45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14300" y="844153"/>
            <a:ext cx="8915400" cy="0"/>
          </a:xfrm>
          <a:prstGeom prst="line">
            <a:avLst/>
          </a:prstGeom>
          <a:noFill/>
          <a:ln w="25400">
            <a:solidFill>
              <a:srgbClr val="990033"/>
            </a:solidFill>
            <a:round/>
            <a:headEnd/>
            <a:tailEnd/>
          </a:ln>
          <a:effectLst>
            <a:outerShdw dist="17961" dir="2700000" algn="ctr" rotWithShape="0">
              <a:srgbClr val="DDDDDD">
                <a:alpha val="50000"/>
              </a:srgb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114300" y="4877991"/>
            <a:ext cx="8915400" cy="0"/>
          </a:xfrm>
          <a:prstGeom prst="line">
            <a:avLst/>
          </a:prstGeom>
          <a:noFill/>
          <a:ln w="25400">
            <a:solidFill>
              <a:srgbClr val="990033"/>
            </a:solidFill>
            <a:round/>
            <a:headEnd/>
            <a:tailEnd/>
          </a:ln>
          <a:effectLst>
            <a:outerShdw dist="17961" dir="2700000" algn="ctr" rotWithShape="0">
              <a:srgbClr val="DDDDDD">
                <a:alpha val="50000"/>
              </a:srgb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1116013" y="4887516"/>
            <a:ext cx="0" cy="228600"/>
          </a:xfrm>
          <a:prstGeom prst="line">
            <a:avLst/>
          </a:prstGeom>
          <a:noFill/>
          <a:ln w="25400">
            <a:solidFill>
              <a:srgbClr val="990033"/>
            </a:solidFill>
            <a:round/>
            <a:headEnd/>
            <a:tailEnd/>
          </a:ln>
          <a:effectLst>
            <a:outerShdw dist="17961" dir="2700000" algn="ctr" rotWithShape="0">
              <a:srgbClr val="DDDDDD">
                <a:alpha val="50000"/>
              </a:srgb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3089" name="Arc 17"/>
          <p:cNvSpPr>
            <a:spLocks/>
          </p:cNvSpPr>
          <p:nvPr/>
        </p:nvSpPr>
        <p:spPr bwMode="auto">
          <a:xfrm>
            <a:off x="8816975" y="86917"/>
            <a:ext cx="215900" cy="188119"/>
          </a:xfrm>
          <a:custGeom>
            <a:avLst/>
            <a:gdLst>
              <a:gd name="T0" fmla="*/ 0 w 21600"/>
              <a:gd name="T1" fmla="*/ 0 h 21600"/>
              <a:gd name="T2" fmla="*/ 215900 w 21600"/>
              <a:gd name="T3" fmla="*/ 250825 h 21600"/>
              <a:gd name="T4" fmla="*/ 0 w 21600"/>
              <a:gd name="T5" fmla="*/ 25082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990033"/>
            </a:solidFill>
            <a:round/>
            <a:headEnd/>
            <a:tailEnd/>
          </a:ln>
          <a:effectLst>
            <a:outerShdw dist="17961" dir="2700000" algn="ctr" rotWithShape="0">
              <a:srgbClr val="DDDDDD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323850" y="86916"/>
            <a:ext cx="8496300" cy="0"/>
          </a:xfrm>
          <a:prstGeom prst="line">
            <a:avLst/>
          </a:prstGeom>
          <a:noFill/>
          <a:ln w="25400">
            <a:solidFill>
              <a:srgbClr val="990033"/>
            </a:solidFill>
            <a:round/>
            <a:headEnd/>
            <a:tailEnd/>
          </a:ln>
          <a:effectLst>
            <a:outerShdw dist="17961" dir="2700000" algn="ctr" rotWithShape="0">
              <a:srgbClr val="DDDDDD">
                <a:alpha val="50000"/>
              </a:srgb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>
            <a:off x="5867400" y="4888706"/>
            <a:ext cx="0" cy="228600"/>
          </a:xfrm>
          <a:prstGeom prst="line">
            <a:avLst/>
          </a:prstGeom>
          <a:noFill/>
          <a:ln w="25400">
            <a:solidFill>
              <a:srgbClr val="990033"/>
            </a:solidFill>
            <a:round/>
            <a:headEnd/>
            <a:tailEnd/>
          </a:ln>
          <a:effectLst>
            <a:outerShdw dist="17961" dir="2700000" algn="ctr" rotWithShape="0">
              <a:srgbClr val="DDDDDD">
                <a:alpha val="50000"/>
              </a:srgb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3092" name="Arc 20"/>
          <p:cNvSpPr>
            <a:spLocks/>
          </p:cNvSpPr>
          <p:nvPr/>
        </p:nvSpPr>
        <p:spPr bwMode="auto">
          <a:xfrm>
            <a:off x="107952" y="86916"/>
            <a:ext cx="233363" cy="172641"/>
          </a:xfrm>
          <a:custGeom>
            <a:avLst/>
            <a:gdLst>
              <a:gd name="T0" fmla="*/ 391 w 23270"/>
              <a:gd name="T1" fmla="*/ 230187 h 22905"/>
              <a:gd name="T2" fmla="*/ 233363 w 23270"/>
              <a:gd name="T3" fmla="*/ 653 h 22905"/>
              <a:gd name="T4" fmla="*/ 216615 w 23270"/>
              <a:gd name="T5" fmla="*/ 217072 h 22905"/>
              <a:gd name="T6" fmla="*/ 0 60000 65536"/>
              <a:gd name="T7" fmla="*/ 0 60000 65536"/>
              <a:gd name="T8" fmla="*/ 0 60000 65536"/>
              <a:gd name="T9" fmla="*/ 0 w 23270"/>
              <a:gd name="T10" fmla="*/ 0 h 22905"/>
              <a:gd name="T11" fmla="*/ 23270 w 23270"/>
              <a:gd name="T12" fmla="*/ 22905 h 229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70" h="22905" fill="none" extrusionOk="0">
                <a:moveTo>
                  <a:pt x="39" y="22904"/>
                </a:moveTo>
                <a:cubicBezTo>
                  <a:pt x="13" y="22470"/>
                  <a:pt x="0" y="2203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157" y="-1"/>
                  <a:pt x="22714" y="21"/>
                  <a:pt x="23270" y="64"/>
                </a:cubicBezTo>
              </a:path>
              <a:path w="23270" h="22905" stroke="0" extrusionOk="0">
                <a:moveTo>
                  <a:pt x="39" y="22904"/>
                </a:moveTo>
                <a:cubicBezTo>
                  <a:pt x="13" y="22470"/>
                  <a:pt x="0" y="2203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157" y="-1"/>
                  <a:pt x="22714" y="21"/>
                  <a:pt x="23270" y="64"/>
                </a:cubicBezTo>
                <a:lnTo>
                  <a:pt x="21600" y="21600"/>
                </a:lnTo>
                <a:lnTo>
                  <a:pt x="39" y="22904"/>
                </a:lnTo>
                <a:close/>
              </a:path>
            </a:pathLst>
          </a:custGeom>
          <a:noFill/>
          <a:ln w="25400">
            <a:solidFill>
              <a:srgbClr val="990033"/>
            </a:solidFill>
            <a:round/>
            <a:headEnd/>
            <a:tailEnd/>
          </a:ln>
          <a:effectLst>
            <a:outerShdw dist="17961" dir="2700000" algn="ctr" rotWithShape="0">
              <a:srgbClr val="DDDDDD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107952" y="250032"/>
            <a:ext cx="8924925" cy="4857750"/>
          </a:xfrm>
          <a:custGeom>
            <a:avLst/>
            <a:gdLst>
              <a:gd name="T0" fmla="*/ 0 w 5624"/>
              <a:gd name="T1" fmla="*/ 0 h 3947"/>
              <a:gd name="T2" fmla="*/ 0 w 5624"/>
              <a:gd name="T3" fmla="*/ 3947 h 3947"/>
              <a:gd name="T4" fmla="*/ 5624 w 5624"/>
              <a:gd name="T5" fmla="*/ 3947 h 3947"/>
              <a:gd name="T6" fmla="*/ 5624 w 5624"/>
              <a:gd name="T7" fmla="*/ 0 h 3947"/>
              <a:gd name="T8" fmla="*/ 0 60000 65536"/>
              <a:gd name="T9" fmla="*/ 0 60000 65536"/>
              <a:gd name="T10" fmla="*/ 0 60000 65536"/>
              <a:gd name="T11" fmla="*/ 0 60000 65536"/>
              <a:gd name="T12" fmla="*/ 0 w 5624"/>
              <a:gd name="T13" fmla="*/ 0 h 3947"/>
              <a:gd name="T14" fmla="*/ 5624 w 5624"/>
              <a:gd name="T15" fmla="*/ 3947 h 39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4" h="3947">
                <a:moveTo>
                  <a:pt x="0" y="0"/>
                </a:moveTo>
                <a:lnTo>
                  <a:pt x="0" y="3947"/>
                </a:lnTo>
                <a:lnTo>
                  <a:pt x="5624" y="3947"/>
                </a:lnTo>
                <a:lnTo>
                  <a:pt x="5624" y="0"/>
                </a:lnTo>
              </a:path>
            </a:pathLst>
          </a:custGeom>
          <a:noFill/>
          <a:ln w="25400" cap="flat" cmpd="sng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DDDDDD">
                <a:alpha val="50000"/>
              </a:srgb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7422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95262"/>
            <a:ext cx="779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8" tIns="45657" rIns="91318" bIns="4565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97" name="Text Box 25" descr="White marble"/>
          <p:cNvSpPr txBox="1">
            <a:spLocks noChangeArrowheads="1"/>
          </p:cNvSpPr>
          <p:nvPr/>
        </p:nvSpPr>
        <p:spPr bwMode="auto">
          <a:xfrm>
            <a:off x="1331913" y="4857750"/>
            <a:ext cx="4032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797ADB0A-1E3B-472F-AA4B-BD7CE2858500}" type="datetime2">
              <a:rPr lang="en-US" altLang="zh-CN" sz="1600">
                <a:solidFill>
                  <a:srgbClr val="696969"/>
                </a:solidFill>
                <a:latin typeface="Arial" charset="0"/>
                <a:ea typeface="宋体" pitchFamily="2" charset="-122"/>
              </a:rPr>
              <a:pPr>
                <a:spcBef>
                  <a:spcPct val="50000"/>
                </a:spcBef>
                <a:defRPr/>
              </a:pPr>
              <a:t>Monday, April 18, 2016</a:t>
            </a:fld>
            <a:endParaRPr lang="en-US" altLang="zh-CN" sz="1600" dirty="0">
              <a:solidFill>
                <a:srgbClr val="696969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F2491-BBA2-490F-B661-EDF894F81F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2600" b="1">
          <a:solidFill>
            <a:srgbClr val="69696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30000"/>
        <a:buFont typeface="Arial" charset="0"/>
        <a:buChar char="–"/>
        <a:defRPr sz="2400" b="1" i="1">
          <a:solidFill>
            <a:srgbClr val="696969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Ø"/>
        <a:defRPr sz="2200" b="1" i="1">
          <a:solidFill>
            <a:srgbClr val="696969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Arial" charset="0"/>
        <a:buChar char="–"/>
        <a:defRPr sz="2000" b="1" i="1">
          <a:solidFill>
            <a:srgbClr val="696969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l"/>
        <a:defRPr sz="2000" b="1" i="1">
          <a:solidFill>
            <a:srgbClr val="696969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l"/>
        <a:defRPr sz="2000" b="1" i="1">
          <a:solidFill>
            <a:srgbClr val="696969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l"/>
        <a:defRPr sz="2000" b="1" i="1">
          <a:solidFill>
            <a:srgbClr val="696969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l"/>
        <a:defRPr sz="2000" b="1" i="1">
          <a:solidFill>
            <a:srgbClr val="696969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l"/>
        <a:defRPr sz="2000" b="1" i="1">
          <a:solidFill>
            <a:srgbClr val="696969"/>
          </a:solidFill>
          <a:latin typeface="Times New Roman" pitchFamily="18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二校门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DFAF5"/>
              </a:clrFrom>
              <a:clrTo>
                <a:srgbClr val="FDFA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4018360"/>
            <a:ext cx="1200150" cy="107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礼堂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CFBF3"/>
              </a:clrFrom>
              <a:clrTo>
                <a:srgbClr val="FCFB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393407"/>
            <a:ext cx="3779838" cy="69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107950" y="209550"/>
            <a:ext cx="8921750" cy="540544"/>
            <a:chOff x="68" y="164"/>
            <a:chExt cx="5620" cy="381"/>
          </a:xfrm>
        </p:grpSpPr>
        <p:sp>
          <p:nvSpPr>
            <p:cNvPr id="2" name="Line 5"/>
            <p:cNvSpPr>
              <a:spLocks noChangeShapeType="1"/>
            </p:cNvSpPr>
            <p:nvPr userDrawn="1"/>
          </p:nvSpPr>
          <p:spPr bwMode="auto">
            <a:xfrm>
              <a:off x="72" y="484"/>
              <a:ext cx="5616" cy="0"/>
            </a:xfrm>
            <a:prstGeom prst="line">
              <a:avLst/>
            </a:prstGeom>
            <a:noFill/>
            <a:ln w="25400">
              <a:pattFill prst="pct50">
                <a:fgClr>
                  <a:srgbClr val="FFCC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>
              <a:outerShdw dist="1796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78" name="Line 6"/>
            <p:cNvSpPr>
              <a:spLocks noChangeShapeType="1"/>
            </p:cNvSpPr>
            <p:nvPr userDrawn="1"/>
          </p:nvSpPr>
          <p:spPr bwMode="auto">
            <a:xfrm>
              <a:off x="72" y="420"/>
              <a:ext cx="5616" cy="0"/>
            </a:xfrm>
            <a:prstGeom prst="line">
              <a:avLst/>
            </a:prstGeom>
            <a:noFill/>
            <a:ln w="25400">
              <a:pattFill prst="pct50">
                <a:fgClr>
                  <a:srgbClr val="FFCC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>
              <a:outerShdw dist="1796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79" name="Line 7"/>
            <p:cNvSpPr>
              <a:spLocks noChangeShapeType="1"/>
            </p:cNvSpPr>
            <p:nvPr userDrawn="1"/>
          </p:nvSpPr>
          <p:spPr bwMode="auto">
            <a:xfrm>
              <a:off x="72" y="356"/>
              <a:ext cx="5616" cy="0"/>
            </a:xfrm>
            <a:prstGeom prst="line">
              <a:avLst/>
            </a:prstGeom>
            <a:noFill/>
            <a:ln w="25400">
              <a:pattFill prst="pct50">
                <a:fgClr>
                  <a:srgbClr val="FFCC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>
              <a:outerShdw dist="1796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80" name="Line 8"/>
            <p:cNvSpPr>
              <a:spLocks noChangeShapeType="1"/>
            </p:cNvSpPr>
            <p:nvPr userDrawn="1"/>
          </p:nvSpPr>
          <p:spPr bwMode="auto">
            <a:xfrm>
              <a:off x="72" y="292"/>
              <a:ext cx="5616" cy="0"/>
            </a:xfrm>
            <a:prstGeom prst="line">
              <a:avLst/>
            </a:prstGeom>
            <a:noFill/>
            <a:ln w="25400">
              <a:pattFill prst="pct50">
                <a:fgClr>
                  <a:srgbClr val="FFCC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>
              <a:outerShdw dist="1796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81" name="Line 9"/>
            <p:cNvSpPr>
              <a:spLocks noChangeShapeType="1"/>
            </p:cNvSpPr>
            <p:nvPr userDrawn="1"/>
          </p:nvSpPr>
          <p:spPr bwMode="auto">
            <a:xfrm>
              <a:off x="72" y="228"/>
              <a:ext cx="5616" cy="0"/>
            </a:xfrm>
            <a:prstGeom prst="line">
              <a:avLst/>
            </a:prstGeom>
            <a:noFill/>
            <a:ln w="25400">
              <a:pattFill prst="pct50">
                <a:fgClr>
                  <a:srgbClr val="FFCC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>
              <a:outerShdw dist="1796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82" name="Line 10"/>
            <p:cNvSpPr>
              <a:spLocks noChangeShapeType="1"/>
            </p:cNvSpPr>
            <p:nvPr userDrawn="1"/>
          </p:nvSpPr>
          <p:spPr bwMode="auto">
            <a:xfrm flipV="1">
              <a:off x="98" y="164"/>
              <a:ext cx="5572" cy="0"/>
            </a:xfrm>
            <a:prstGeom prst="line">
              <a:avLst/>
            </a:prstGeom>
            <a:noFill/>
            <a:ln w="25400">
              <a:pattFill prst="pct50">
                <a:fgClr>
                  <a:srgbClr val="FFCC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>
              <a:outerShdw dist="1796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83" name="Line 11"/>
            <p:cNvSpPr>
              <a:spLocks noChangeShapeType="1"/>
            </p:cNvSpPr>
            <p:nvPr userDrawn="1"/>
          </p:nvSpPr>
          <p:spPr bwMode="auto">
            <a:xfrm>
              <a:off x="68" y="545"/>
              <a:ext cx="5616" cy="0"/>
            </a:xfrm>
            <a:prstGeom prst="line">
              <a:avLst/>
            </a:prstGeom>
            <a:noFill/>
            <a:ln w="25400">
              <a:pattFill prst="pct50">
                <a:fgClr>
                  <a:srgbClr val="FFCC99"/>
                </a:fgClr>
                <a:bgClr>
                  <a:srgbClr val="FFFFFF"/>
                </a:bgClr>
              </a:pattFill>
              <a:round/>
              <a:headEnd/>
              <a:tailEnd/>
            </a:ln>
            <a:effectLst>
              <a:outerShdw dist="17961" dir="2700000" algn="ctr" rotWithShape="0">
                <a:srgbClr val="DDDDDD">
                  <a:alpha val="50000"/>
                </a:srgbClr>
              </a:outerShdw>
            </a:effectLst>
          </p:spPr>
          <p:txBody>
            <a:bodyPr lIns="90000" tIns="46800" rIns="90000" bIns="46800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1843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2" y="1113236"/>
            <a:ext cx="7921625" cy="351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8" tIns="45657" rIns="91318" bIns="45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14300" y="844153"/>
            <a:ext cx="8915400" cy="0"/>
          </a:xfrm>
          <a:prstGeom prst="line">
            <a:avLst/>
          </a:prstGeom>
          <a:noFill/>
          <a:ln w="25400">
            <a:solidFill>
              <a:srgbClr val="990033"/>
            </a:solidFill>
            <a:round/>
            <a:headEnd/>
            <a:tailEnd/>
          </a:ln>
          <a:effectLst>
            <a:outerShdw dist="17961" dir="2700000" algn="ctr" rotWithShape="0">
              <a:srgbClr val="DDDDDD">
                <a:alpha val="50000"/>
              </a:srgb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114300" y="4877991"/>
            <a:ext cx="8915400" cy="0"/>
          </a:xfrm>
          <a:prstGeom prst="line">
            <a:avLst/>
          </a:prstGeom>
          <a:noFill/>
          <a:ln w="25400">
            <a:solidFill>
              <a:srgbClr val="990033"/>
            </a:solidFill>
            <a:round/>
            <a:headEnd/>
            <a:tailEnd/>
          </a:ln>
          <a:effectLst>
            <a:outerShdw dist="17961" dir="2700000" algn="ctr" rotWithShape="0">
              <a:srgbClr val="DDDDDD">
                <a:alpha val="50000"/>
              </a:srgb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1116013" y="4887516"/>
            <a:ext cx="0" cy="228600"/>
          </a:xfrm>
          <a:prstGeom prst="line">
            <a:avLst/>
          </a:prstGeom>
          <a:noFill/>
          <a:ln w="25400">
            <a:solidFill>
              <a:srgbClr val="990033"/>
            </a:solidFill>
            <a:round/>
            <a:headEnd/>
            <a:tailEnd/>
          </a:ln>
          <a:effectLst>
            <a:outerShdw dist="17961" dir="2700000" algn="ctr" rotWithShape="0">
              <a:srgbClr val="DDDDDD">
                <a:alpha val="50000"/>
              </a:srgb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3089" name="Arc 17"/>
          <p:cNvSpPr>
            <a:spLocks/>
          </p:cNvSpPr>
          <p:nvPr/>
        </p:nvSpPr>
        <p:spPr bwMode="auto">
          <a:xfrm>
            <a:off x="8816975" y="86917"/>
            <a:ext cx="215900" cy="188119"/>
          </a:xfrm>
          <a:custGeom>
            <a:avLst/>
            <a:gdLst>
              <a:gd name="T0" fmla="*/ 0 w 21600"/>
              <a:gd name="T1" fmla="*/ 0 h 21600"/>
              <a:gd name="T2" fmla="*/ 215900 w 21600"/>
              <a:gd name="T3" fmla="*/ 250825 h 21600"/>
              <a:gd name="T4" fmla="*/ 0 w 21600"/>
              <a:gd name="T5" fmla="*/ 25082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990033"/>
            </a:solidFill>
            <a:round/>
            <a:headEnd/>
            <a:tailEnd/>
          </a:ln>
          <a:effectLst>
            <a:outerShdw dist="17961" dir="2700000" algn="ctr" rotWithShape="0">
              <a:srgbClr val="DDDDDD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323850" y="86916"/>
            <a:ext cx="8496300" cy="0"/>
          </a:xfrm>
          <a:prstGeom prst="line">
            <a:avLst/>
          </a:prstGeom>
          <a:noFill/>
          <a:ln w="25400">
            <a:solidFill>
              <a:srgbClr val="990033"/>
            </a:solidFill>
            <a:round/>
            <a:headEnd/>
            <a:tailEnd/>
          </a:ln>
          <a:effectLst>
            <a:outerShdw dist="17961" dir="2700000" algn="ctr" rotWithShape="0">
              <a:srgbClr val="DDDDDD">
                <a:alpha val="50000"/>
              </a:srgb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>
            <a:off x="5867400" y="4888706"/>
            <a:ext cx="0" cy="228600"/>
          </a:xfrm>
          <a:prstGeom prst="line">
            <a:avLst/>
          </a:prstGeom>
          <a:noFill/>
          <a:ln w="25400">
            <a:solidFill>
              <a:srgbClr val="990033"/>
            </a:solidFill>
            <a:round/>
            <a:headEnd/>
            <a:tailEnd/>
          </a:ln>
          <a:effectLst>
            <a:outerShdw dist="17961" dir="2700000" algn="ctr" rotWithShape="0">
              <a:srgbClr val="DDDDDD">
                <a:alpha val="50000"/>
              </a:srgb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3092" name="Arc 20"/>
          <p:cNvSpPr>
            <a:spLocks/>
          </p:cNvSpPr>
          <p:nvPr/>
        </p:nvSpPr>
        <p:spPr bwMode="auto">
          <a:xfrm>
            <a:off x="107952" y="86916"/>
            <a:ext cx="233363" cy="172641"/>
          </a:xfrm>
          <a:custGeom>
            <a:avLst/>
            <a:gdLst>
              <a:gd name="T0" fmla="*/ 391 w 23270"/>
              <a:gd name="T1" fmla="*/ 230187 h 22905"/>
              <a:gd name="T2" fmla="*/ 233363 w 23270"/>
              <a:gd name="T3" fmla="*/ 653 h 22905"/>
              <a:gd name="T4" fmla="*/ 216615 w 23270"/>
              <a:gd name="T5" fmla="*/ 217072 h 22905"/>
              <a:gd name="T6" fmla="*/ 0 60000 65536"/>
              <a:gd name="T7" fmla="*/ 0 60000 65536"/>
              <a:gd name="T8" fmla="*/ 0 60000 65536"/>
              <a:gd name="T9" fmla="*/ 0 w 23270"/>
              <a:gd name="T10" fmla="*/ 0 h 22905"/>
              <a:gd name="T11" fmla="*/ 23270 w 23270"/>
              <a:gd name="T12" fmla="*/ 22905 h 229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70" h="22905" fill="none" extrusionOk="0">
                <a:moveTo>
                  <a:pt x="39" y="22904"/>
                </a:moveTo>
                <a:cubicBezTo>
                  <a:pt x="13" y="22470"/>
                  <a:pt x="0" y="2203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157" y="-1"/>
                  <a:pt x="22714" y="21"/>
                  <a:pt x="23270" y="64"/>
                </a:cubicBezTo>
              </a:path>
              <a:path w="23270" h="22905" stroke="0" extrusionOk="0">
                <a:moveTo>
                  <a:pt x="39" y="22904"/>
                </a:moveTo>
                <a:cubicBezTo>
                  <a:pt x="13" y="22470"/>
                  <a:pt x="0" y="2203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2157" y="-1"/>
                  <a:pt x="22714" y="21"/>
                  <a:pt x="23270" y="64"/>
                </a:cubicBezTo>
                <a:lnTo>
                  <a:pt x="21600" y="21600"/>
                </a:lnTo>
                <a:lnTo>
                  <a:pt x="39" y="22904"/>
                </a:lnTo>
                <a:close/>
              </a:path>
            </a:pathLst>
          </a:custGeom>
          <a:noFill/>
          <a:ln w="25400">
            <a:solidFill>
              <a:srgbClr val="990033"/>
            </a:solidFill>
            <a:round/>
            <a:headEnd/>
            <a:tailEnd/>
          </a:ln>
          <a:effectLst>
            <a:outerShdw dist="17961" dir="2700000" algn="ctr" rotWithShape="0">
              <a:srgbClr val="DDDDDD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107952" y="250032"/>
            <a:ext cx="8924925" cy="4857750"/>
          </a:xfrm>
          <a:custGeom>
            <a:avLst/>
            <a:gdLst>
              <a:gd name="T0" fmla="*/ 0 w 5624"/>
              <a:gd name="T1" fmla="*/ 0 h 3947"/>
              <a:gd name="T2" fmla="*/ 0 w 5624"/>
              <a:gd name="T3" fmla="*/ 3947 h 3947"/>
              <a:gd name="T4" fmla="*/ 5624 w 5624"/>
              <a:gd name="T5" fmla="*/ 3947 h 3947"/>
              <a:gd name="T6" fmla="*/ 5624 w 5624"/>
              <a:gd name="T7" fmla="*/ 0 h 3947"/>
              <a:gd name="T8" fmla="*/ 0 60000 65536"/>
              <a:gd name="T9" fmla="*/ 0 60000 65536"/>
              <a:gd name="T10" fmla="*/ 0 60000 65536"/>
              <a:gd name="T11" fmla="*/ 0 60000 65536"/>
              <a:gd name="T12" fmla="*/ 0 w 5624"/>
              <a:gd name="T13" fmla="*/ 0 h 3947"/>
              <a:gd name="T14" fmla="*/ 5624 w 5624"/>
              <a:gd name="T15" fmla="*/ 3947 h 39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4" h="3947">
                <a:moveTo>
                  <a:pt x="0" y="0"/>
                </a:moveTo>
                <a:lnTo>
                  <a:pt x="0" y="3947"/>
                </a:lnTo>
                <a:lnTo>
                  <a:pt x="5624" y="3947"/>
                </a:lnTo>
                <a:lnTo>
                  <a:pt x="5624" y="0"/>
                </a:lnTo>
              </a:path>
            </a:pathLst>
          </a:custGeom>
          <a:noFill/>
          <a:ln w="25400" cap="flat" cmpd="sng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DDDDDD">
                <a:alpha val="50000"/>
              </a:srgbClr>
            </a:outerShdw>
          </a:effectLst>
        </p:spPr>
        <p:txBody>
          <a:bodyPr lIns="90000" tIns="46800" rIns="90000" bIns="46800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8446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95262"/>
            <a:ext cx="779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8" tIns="45657" rIns="91318" bIns="4565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097" name="Text Box 25" descr="White marble"/>
          <p:cNvSpPr txBox="1">
            <a:spLocks noChangeArrowheads="1"/>
          </p:cNvSpPr>
          <p:nvPr userDrawn="1"/>
        </p:nvSpPr>
        <p:spPr bwMode="auto">
          <a:xfrm>
            <a:off x="1331913" y="4857750"/>
            <a:ext cx="4032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797ADB0A-1E3B-472F-AA4B-BD7CE2858500}" type="datetime2">
              <a:rPr lang="en-US" altLang="zh-CN" sz="1600">
                <a:solidFill>
                  <a:srgbClr val="696969"/>
                </a:solidFill>
                <a:latin typeface="Arial" charset="0"/>
                <a:ea typeface="宋体" pitchFamily="2" charset="-122"/>
              </a:rPr>
              <a:pPr>
                <a:spcBef>
                  <a:spcPct val="50000"/>
                </a:spcBef>
                <a:defRPr/>
              </a:pPr>
              <a:t>Monday, April 18, 2016</a:t>
            </a:fld>
            <a:endParaRPr lang="en-US" altLang="zh-CN" sz="1600" dirty="0">
              <a:solidFill>
                <a:srgbClr val="696969"/>
              </a:solidFill>
              <a:latin typeface="Arial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  <a:ea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  <a:ea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  <a:ea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  <a:ea typeface="宋体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rgbClr val="696969"/>
          </a:solidFill>
          <a:latin typeface="Gill Sans MT" pitchFamily="34" charset="0"/>
          <a:ea typeface="宋体" charset="-122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2600" b="1">
          <a:solidFill>
            <a:srgbClr val="69696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30000"/>
        <a:buFont typeface="Arial" charset="0"/>
        <a:buChar char="–"/>
        <a:defRPr sz="2400" b="1" i="1">
          <a:solidFill>
            <a:srgbClr val="696969"/>
          </a:solidFill>
          <a:latin typeface="Times New Roman" pitchFamily="18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Ø"/>
        <a:defRPr sz="2200" b="1" i="1">
          <a:solidFill>
            <a:srgbClr val="696969"/>
          </a:solidFill>
          <a:latin typeface="Times New Roman" pitchFamily="18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Arial" charset="0"/>
        <a:buChar char="–"/>
        <a:defRPr sz="2000" b="1" i="1">
          <a:solidFill>
            <a:srgbClr val="696969"/>
          </a:solidFill>
          <a:latin typeface="Times New Roman" pitchFamily="18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l"/>
        <a:defRPr sz="2000" b="1" i="1">
          <a:solidFill>
            <a:srgbClr val="696969"/>
          </a:solidFill>
          <a:latin typeface="Times New Roman" pitchFamily="18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l"/>
        <a:defRPr sz="2000" b="1" i="1">
          <a:solidFill>
            <a:srgbClr val="696969"/>
          </a:solidFill>
          <a:latin typeface="Times New Roman" pitchFamily="18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l"/>
        <a:defRPr sz="2000" b="1" i="1">
          <a:solidFill>
            <a:srgbClr val="696969"/>
          </a:solidFill>
          <a:latin typeface="Times New Roman" pitchFamily="18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l"/>
        <a:defRPr sz="2000" b="1" i="1">
          <a:solidFill>
            <a:srgbClr val="696969"/>
          </a:solidFill>
          <a:latin typeface="Times New Roman" pitchFamily="18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l"/>
        <a:defRPr sz="2000" b="1" i="1">
          <a:solidFill>
            <a:srgbClr val="696969"/>
          </a:solidFill>
          <a:latin typeface="Times New Roman" pitchFamily="18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hca.tsinghua.edu.cn/en/skins/my_monobook/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5750"/>
            <a:ext cx="1828800" cy="7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762000" y="1352550"/>
            <a:ext cx="7700211" cy="123969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69696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696969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696969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696969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696969"/>
                </a:solidFill>
                <a:latin typeface="Gill Sans MT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69696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69696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69696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696969"/>
                </a:solidFill>
                <a:latin typeface="Gill Sans MT" pitchFamily="34" charset="0"/>
              </a:defRPr>
            </a:lvl9pPr>
          </a:lstStyle>
          <a:p>
            <a:r>
              <a:rPr lang="en-US" altLang="zh-CN" sz="3600" i="0" dirty="0" err="1" smtClean="0">
                <a:solidFill>
                  <a:schemeClr val="tx1"/>
                </a:solidFill>
              </a:rPr>
              <a:t>TailCutter</a:t>
            </a:r>
            <a:r>
              <a:rPr lang="en-US" altLang="zh-CN" sz="3600" i="0" dirty="0" smtClean="0">
                <a:solidFill>
                  <a:schemeClr val="tx1"/>
                </a:solidFill>
              </a:rPr>
              <a:t>: Wisely Cutting Tail Latency in Cloud CDN under Cost Constraints</a:t>
            </a:r>
            <a:endParaRPr lang="zh-CN" altLang="en-US" sz="3600" i="0" dirty="0">
              <a:solidFill>
                <a:schemeClr val="tx1"/>
              </a:solidFill>
            </a:endParaRPr>
          </a:p>
        </p:txBody>
      </p:sp>
      <p:sp>
        <p:nvSpPr>
          <p:cNvPr id="7" name="副标题 2"/>
          <p:cNvSpPr txBox="1">
            <a:spLocks/>
          </p:cNvSpPr>
          <p:nvPr/>
        </p:nvSpPr>
        <p:spPr>
          <a:xfrm>
            <a:off x="1219200" y="2876550"/>
            <a:ext cx="7010400" cy="1241822"/>
          </a:xfrm>
          <a:prstGeom prst="rect">
            <a:avLst/>
          </a:prstGeom>
        </p:spPr>
        <p:txBody>
          <a:bodyPr>
            <a:noAutofit/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l"/>
              <a:defRPr sz="2600" b="1">
                <a:solidFill>
                  <a:srgbClr val="69696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30000"/>
              <a:buFont typeface="Arial" charset="0"/>
              <a:buChar char="–"/>
              <a:defRPr sz="2400" b="1" i="1">
                <a:solidFill>
                  <a:srgbClr val="696969"/>
                </a:solidFill>
                <a:latin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Ø"/>
              <a:defRPr sz="2200" b="1" i="1">
                <a:solidFill>
                  <a:srgbClr val="696969"/>
                </a:solidFill>
                <a:latin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Arial" charset="0"/>
              <a:buChar char="–"/>
              <a:defRPr sz="2000" b="1" i="1">
                <a:solidFill>
                  <a:srgbClr val="696969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l"/>
              <a:defRPr sz="2000" b="1" i="1">
                <a:solidFill>
                  <a:srgbClr val="696969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l"/>
              <a:defRPr sz="2000" b="1" i="1">
                <a:solidFill>
                  <a:srgbClr val="696969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l"/>
              <a:defRPr sz="2000" b="1" i="1">
                <a:solidFill>
                  <a:srgbClr val="696969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l"/>
              <a:defRPr sz="2000" b="1" i="1">
                <a:solidFill>
                  <a:srgbClr val="696969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itchFamily="2" charset="2"/>
              <a:buChar char="l"/>
              <a:defRPr sz="2000" b="1" i="1">
                <a:solidFill>
                  <a:srgbClr val="696969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altLang="zh-CN" sz="1400" dirty="0" smtClean="0">
                <a:solidFill>
                  <a:schemeClr val="tx1"/>
                </a:solidFill>
              </a:rPr>
              <a:t>Zeqi Lai</a:t>
            </a:r>
            <a:r>
              <a:rPr lang="en-US" altLang="zh-CN" sz="1400" baseline="30000" dirty="0" smtClean="0">
                <a:solidFill>
                  <a:schemeClr val="tx1"/>
                </a:solidFill>
              </a:rPr>
              <a:t>1</a:t>
            </a:r>
            <a:r>
              <a:rPr lang="en-US" altLang="zh-CN" sz="1400" dirty="0" smtClean="0">
                <a:solidFill>
                  <a:schemeClr val="tx1"/>
                </a:solidFill>
              </a:rPr>
              <a:t>, Yong Cui</a:t>
            </a:r>
            <a:r>
              <a:rPr lang="en-US" altLang="zh-CN" sz="1400" baseline="30000" dirty="0" smtClean="0">
                <a:solidFill>
                  <a:schemeClr val="tx1"/>
                </a:solidFill>
              </a:rPr>
              <a:t>1</a:t>
            </a:r>
            <a:r>
              <a:rPr lang="en-US" altLang="zh-CN" sz="1400" dirty="0" smtClean="0">
                <a:solidFill>
                  <a:schemeClr val="tx1"/>
                </a:solidFill>
              </a:rPr>
              <a:t>, </a:t>
            </a:r>
            <a:r>
              <a:rPr lang="en-US" altLang="zh-CN" sz="1400" dirty="0" err="1" smtClean="0">
                <a:solidFill>
                  <a:schemeClr val="tx1"/>
                </a:solidFill>
              </a:rPr>
              <a:t>Minming</a:t>
            </a:r>
            <a:r>
              <a:rPr lang="en-US" altLang="zh-CN" sz="1400" dirty="0" smtClean="0">
                <a:solidFill>
                  <a:schemeClr val="tx1"/>
                </a:solidFill>
              </a:rPr>
              <a:t> Li</a:t>
            </a:r>
            <a:r>
              <a:rPr lang="en-US" altLang="zh-CN" sz="1400" baseline="30000" dirty="0" smtClean="0">
                <a:solidFill>
                  <a:schemeClr val="tx1"/>
                </a:solidFill>
              </a:rPr>
              <a:t>2</a:t>
            </a:r>
            <a:r>
              <a:rPr lang="en-US" altLang="zh-CN" sz="1400" dirty="0" smtClean="0">
                <a:solidFill>
                  <a:schemeClr val="tx1"/>
                </a:solidFill>
              </a:rPr>
              <a:t>, </a:t>
            </a:r>
            <a:r>
              <a:rPr lang="en-US" altLang="zh-CN" sz="1400" dirty="0" err="1" smtClean="0">
                <a:solidFill>
                  <a:schemeClr val="tx1"/>
                </a:solidFill>
              </a:rPr>
              <a:t>Zhenhua</a:t>
            </a:r>
            <a:r>
              <a:rPr lang="en-US" altLang="zh-CN" sz="1400" dirty="0" smtClean="0">
                <a:solidFill>
                  <a:schemeClr val="tx1"/>
                </a:solidFill>
              </a:rPr>
              <a:t> Li</a:t>
            </a:r>
            <a:r>
              <a:rPr lang="en-US" altLang="zh-CN" sz="1400" baseline="30000" dirty="0" smtClean="0">
                <a:solidFill>
                  <a:schemeClr val="tx1"/>
                </a:solidFill>
              </a:rPr>
              <a:t>3</a:t>
            </a:r>
            <a:r>
              <a:rPr lang="en-US" altLang="zh-CN" sz="1400" dirty="0" smtClean="0">
                <a:solidFill>
                  <a:schemeClr val="tx1"/>
                </a:solidFill>
              </a:rPr>
              <a:t>, </a:t>
            </a:r>
            <a:r>
              <a:rPr lang="en-US" altLang="zh-CN" sz="1400" dirty="0" err="1" smtClean="0">
                <a:solidFill>
                  <a:srgbClr val="FF0000"/>
                </a:solidFill>
              </a:rPr>
              <a:t>Ningwei</a:t>
            </a:r>
            <a:r>
              <a:rPr lang="en-US" altLang="zh-CN" sz="1400" dirty="0" smtClean="0">
                <a:solidFill>
                  <a:srgbClr val="FF0000"/>
                </a:solidFill>
              </a:rPr>
              <a:t> Dai</a:t>
            </a:r>
            <a:r>
              <a:rPr lang="en-US" altLang="zh-CN" sz="1400" baseline="30000" dirty="0" smtClean="0">
                <a:solidFill>
                  <a:srgbClr val="FF0000"/>
                </a:solidFill>
              </a:rPr>
              <a:t>1</a:t>
            </a:r>
            <a:r>
              <a:rPr lang="en-US" altLang="zh-CN" sz="1400" dirty="0" smtClean="0">
                <a:solidFill>
                  <a:schemeClr val="tx1"/>
                </a:solidFill>
              </a:rPr>
              <a:t>, and </a:t>
            </a:r>
            <a:r>
              <a:rPr lang="en-US" altLang="zh-CN" sz="1400" dirty="0" err="1" smtClean="0">
                <a:solidFill>
                  <a:schemeClr val="tx1"/>
                </a:solidFill>
              </a:rPr>
              <a:t>Yuchi</a:t>
            </a:r>
            <a:r>
              <a:rPr lang="en-US" altLang="zh-CN" sz="1400" dirty="0" smtClean="0">
                <a:solidFill>
                  <a:schemeClr val="tx1"/>
                </a:solidFill>
              </a:rPr>
              <a:t> Chen</a:t>
            </a:r>
            <a:r>
              <a:rPr lang="en-US" altLang="zh-CN" sz="1400" baseline="30000" dirty="0" smtClean="0">
                <a:solidFill>
                  <a:schemeClr val="tx1"/>
                </a:solidFill>
              </a:rPr>
              <a:t>1</a:t>
            </a:r>
            <a:endParaRPr lang="en-US" altLang="zh-CN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1400" baseline="30000" dirty="0" smtClean="0">
                <a:solidFill>
                  <a:schemeClr val="tx1"/>
                </a:solidFill>
              </a:rPr>
              <a:t>1</a:t>
            </a:r>
            <a:r>
              <a:rPr lang="en-US" altLang="zh-CN" sz="1400" dirty="0" smtClean="0">
                <a:solidFill>
                  <a:schemeClr val="tx1"/>
                </a:solidFill>
              </a:rPr>
              <a:t>Department of Computer Science and Technology, Tsinghua University, China</a:t>
            </a:r>
          </a:p>
          <a:p>
            <a:pPr marL="0" indent="0">
              <a:buNone/>
            </a:pPr>
            <a:r>
              <a:rPr lang="en-US" altLang="zh-CN" sz="1400" baseline="30000" dirty="0" smtClean="0">
                <a:solidFill>
                  <a:schemeClr val="tx1"/>
                </a:solidFill>
              </a:rPr>
              <a:t>2</a:t>
            </a:r>
            <a:r>
              <a:rPr lang="en-US" altLang="zh-CN" sz="1400" dirty="0" smtClean="0">
                <a:solidFill>
                  <a:schemeClr val="tx1"/>
                </a:solidFill>
              </a:rPr>
              <a:t>Department of Computer Science, City University of Hong Kong, China</a:t>
            </a:r>
          </a:p>
          <a:p>
            <a:pPr marL="0" indent="0">
              <a:buNone/>
            </a:pPr>
            <a:r>
              <a:rPr lang="en-US" altLang="zh-CN" sz="1400" baseline="30000" dirty="0" smtClean="0">
                <a:solidFill>
                  <a:schemeClr val="tx1"/>
                </a:solidFill>
              </a:rPr>
              <a:t>3</a:t>
            </a:r>
            <a:r>
              <a:rPr lang="en-US" altLang="zh-CN" sz="1400" dirty="0" smtClean="0">
                <a:solidFill>
                  <a:schemeClr val="tx1"/>
                </a:solidFill>
              </a:rPr>
              <a:t>School of Software, TNLIST, and KLISS </a:t>
            </a:r>
            <a:r>
              <a:rPr lang="en-US" altLang="zh-CN" sz="1400" dirty="0" err="1" smtClean="0">
                <a:solidFill>
                  <a:schemeClr val="tx1"/>
                </a:solidFill>
              </a:rPr>
              <a:t>MoE</a:t>
            </a:r>
            <a:r>
              <a:rPr lang="en-US" altLang="zh-CN" sz="1400" dirty="0" smtClean="0">
                <a:solidFill>
                  <a:schemeClr val="tx1"/>
                </a:solidFill>
              </a:rPr>
              <a:t>, Tsinghua University, China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4239"/>
      </p:ext>
    </p:extLst>
  </p:cSld>
  <p:clrMapOvr>
    <a:masterClrMapping/>
  </p:clrMapOvr>
  <p:transition advTm="3753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676400" y="2005316"/>
            <a:ext cx="4800600" cy="2642820"/>
            <a:chOff x="2133600" y="2190750"/>
            <a:chExt cx="4800600" cy="264282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3600" y="2190750"/>
              <a:ext cx="4800600" cy="2642820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2895600" y="2816487"/>
              <a:ext cx="2161219" cy="1558806"/>
              <a:chOff x="2895600" y="2816487"/>
              <a:chExt cx="2161219" cy="1558806"/>
            </a:xfrm>
          </p:grpSpPr>
          <p:cxnSp>
            <p:nvCxnSpPr>
              <p:cNvPr id="7" name="直接箭头连接符 6"/>
              <p:cNvCxnSpPr/>
              <p:nvPr/>
            </p:nvCxnSpPr>
            <p:spPr>
              <a:xfrm flipV="1">
                <a:off x="2895600" y="2816487"/>
                <a:ext cx="2101781" cy="59346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箭头连接符 8"/>
              <p:cNvCxnSpPr/>
              <p:nvPr/>
            </p:nvCxnSpPr>
            <p:spPr>
              <a:xfrm>
                <a:off x="2971800" y="3638550"/>
                <a:ext cx="2085019" cy="736743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latin typeface="+mn-lt"/>
              </a:rPr>
              <a:t>How to decrease high latency variance</a:t>
            </a:r>
            <a:r>
              <a:rPr lang="en-US" altLang="zh-CN" dirty="0" smtClean="0">
                <a:solidFill>
                  <a:schemeClr val="tx1"/>
                </a:solidFill>
                <a:latin typeface="+mn-lt"/>
              </a:rPr>
              <a:t>?</a:t>
            </a:r>
            <a:endParaRPr lang="zh-CN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752" y="1113236"/>
            <a:ext cx="8299448" cy="3511153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000000"/>
                </a:solidFill>
              </a:rPr>
              <a:t>A</a:t>
            </a:r>
            <a:r>
              <a:rPr lang="en-US" altLang="zh-CN" sz="2400" dirty="0">
                <a:solidFill>
                  <a:srgbClr val="000000"/>
                </a:solidFill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</a:rPr>
              <a:t>straightforward</a:t>
            </a:r>
            <a:r>
              <a:rPr lang="zh-CN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</a:rPr>
              <a:t>method</a:t>
            </a:r>
            <a:endParaRPr lang="en-US" altLang="zh-CN" sz="2400" b="0" dirty="0">
              <a:solidFill>
                <a:srgbClr val="000000"/>
              </a:solidFill>
            </a:endParaRPr>
          </a:p>
          <a:p>
            <a:pPr lvl="1"/>
            <a:r>
              <a:rPr lang="en-US" altLang="zh-CN" sz="2000" b="0" i="0" dirty="0" smtClean="0">
                <a:solidFill>
                  <a:srgbClr val="000000"/>
                </a:solidFill>
              </a:rPr>
              <a:t>Sending multiple requests to different cloud data centers, and use the first one returned</a:t>
            </a:r>
            <a:endParaRPr lang="zh-CN" altLang="en-US" sz="2000" b="0" i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183587"/>
      </p:ext>
    </p:extLst>
  </p:cSld>
  <p:clrMapOvr>
    <a:masterClrMapping/>
  </p:clrMapOvr>
  <p:transition advTm="3028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848" y="2886296"/>
            <a:ext cx="5128329" cy="208261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Effectiveness</a:t>
            </a:r>
            <a:r>
              <a:rPr kumimoji="1" lang="zh-CN" altLang="en-US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smtClean="0">
                <a:solidFill>
                  <a:srgbClr val="000000"/>
                </a:solidFill>
              </a:rPr>
              <a:t>of</a:t>
            </a:r>
            <a:r>
              <a:rPr kumimoji="1" lang="zh-CN" altLang="en-US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</a:rPr>
              <a:t>l</a:t>
            </a:r>
            <a:r>
              <a:rPr kumimoji="1" lang="en-US" altLang="zh-CN" dirty="0" smtClean="0">
                <a:solidFill>
                  <a:srgbClr val="000000"/>
                </a:solidFill>
              </a:rPr>
              <a:t>everaging multiple clouds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>
                <a:solidFill>
                  <a:srgbClr val="000000"/>
                </a:solidFill>
              </a:rPr>
              <a:t>Experiment on</a:t>
            </a:r>
            <a:r>
              <a:rPr lang="zh-CN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</a:rPr>
              <a:t>multiple</a:t>
            </a:r>
            <a:r>
              <a:rPr lang="zh-CN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</a:rPr>
              <a:t>clouds</a:t>
            </a: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Setup:</a:t>
            </a:r>
            <a:r>
              <a:rPr lang="zh-CN" altLang="en-US" sz="2000" b="0" i="0" dirty="0">
                <a:solidFill>
                  <a:schemeClr val="tx1"/>
                </a:solidFill>
              </a:rPr>
              <a:t> </a:t>
            </a:r>
            <a:r>
              <a:rPr lang="en-US" altLang="zh-CN" sz="2000" b="0" i="0" dirty="0">
                <a:solidFill>
                  <a:schemeClr val="tx1"/>
                </a:solidFill>
              </a:rPr>
              <a:t>2 VMs, 2</a:t>
            </a:r>
            <a:r>
              <a:rPr lang="zh-CN" altLang="en-US" sz="2000" b="0" i="0" dirty="0">
                <a:solidFill>
                  <a:schemeClr val="tx1"/>
                </a:solidFill>
              </a:rPr>
              <a:t> </a:t>
            </a:r>
            <a:r>
              <a:rPr lang="en-US" altLang="zh-CN" sz="2000" b="0" i="0" dirty="0">
                <a:solidFill>
                  <a:schemeClr val="tx1"/>
                </a:solidFill>
              </a:rPr>
              <a:t>Amazon S3 data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centers (</a:t>
            </a:r>
            <a:r>
              <a:rPr lang="en-US" altLang="zh-CN" sz="2000" b="0" i="0" dirty="0">
                <a:solidFill>
                  <a:schemeClr val="tx1"/>
                </a:solidFill>
              </a:rPr>
              <a:t>1 MB replica)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Results:</a:t>
            </a:r>
            <a:r>
              <a:rPr lang="zh-CN" altLang="en-US" sz="2000" b="0" i="0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0" i="0" dirty="0">
                <a:solidFill>
                  <a:schemeClr val="tx1"/>
                </a:solidFill>
              </a:rPr>
              <a:t>l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everaging </a:t>
            </a:r>
            <a:r>
              <a:rPr lang="en-US" altLang="zh-CN" sz="2000" b="0" i="0" dirty="0">
                <a:solidFill>
                  <a:schemeClr val="tx1"/>
                </a:solidFill>
              </a:rPr>
              <a:t>multiple cloud data centers can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effectively </a:t>
            </a:r>
            <a:r>
              <a:rPr lang="en-US" altLang="zh-CN" sz="2000" b="0" i="0" dirty="0">
                <a:solidFill>
                  <a:schemeClr val="tx1"/>
                </a:solidFill>
              </a:rPr>
              <a:t>reduce the latency variance and decrease the user-perceived latency</a:t>
            </a: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But it </a:t>
            </a:r>
            <a:r>
              <a:rPr lang="en-US" altLang="zh-CN" sz="2000" b="0" i="0" dirty="0">
                <a:solidFill>
                  <a:srgbClr val="FF0000"/>
                </a:solidFill>
              </a:rPr>
              <a:t>costs double </a:t>
            </a:r>
            <a:r>
              <a:rPr lang="en-US" altLang="zh-CN" sz="2000" b="0" i="0" dirty="0" smtClean="0">
                <a:solidFill>
                  <a:srgbClr val="FF0000"/>
                </a:solidFill>
              </a:rPr>
              <a:t>traffic (money)!</a:t>
            </a:r>
            <a:endParaRPr lang="en-US" altLang="zh-CN" sz="2000" b="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04139"/>
      </p:ext>
    </p:extLst>
  </p:cSld>
  <p:clrMapOvr>
    <a:masterClrMapping/>
  </p:clrMapOvr>
  <p:transition advTm="9997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latin typeface="+mn-lt"/>
              </a:rPr>
              <a:t>Key challenges</a:t>
            </a:r>
            <a:endParaRPr lang="zh-CN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919003" cy="3263504"/>
          </a:xfrm>
        </p:spPr>
        <p:txBody>
          <a:bodyPr>
            <a:no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</a:rPr>
              <a:t>How to reduce the </a:t>
            </a:r>
            <a:r>
              <a:rPr lang="en-US" altLang="zh-CN" sz="2400" dirty="0">
                <a:solidFill>
                  <a:srgbClr val="FF0000"/>
                </a:solidFill>
              </a:rPr>
              <a:t>complicated and inevitable high latency variation </a:t>
            </a:r>
            <a:r>
              <a:rPr lang="en-US" altLang="zh-CN" sz="2400" dirty="0">
                <a:solidFill>
                  <a:srgbClr val="000000"/>
                </a:solidFill>
              </a:rPr>
              <a:t>in cloud CDN?</a:t>
            </a:r>
          </a:p>
          <a:p>
            <a:r>
              <a:rPr lang="en-US" altLang="zh-CN" sz="2400" dirty="0">
                <a:solidFill>
                  <a:srgbClr val="000000"/>
                </a:solidFill>
              </a:rPr>
              <a:t>How </a:t>
            </a:r>
            <a:r>
              <a:rPr lang="en-US" altLang="zh-CN" sz="2400" dirty="0">
                <a:solidFill>
                  <a:schemeClr val="tx1"/>
                </a:solidFill>
              </a:rPr>
              <a:t>to control the </a:t>
            </a:r>
            <a:r>
              <a:rPr lang="en-US" altLang="zh-CN" sz="2400" dirty="0">
                <a:solidFill>
                  <a:srgbClr val="FF0000"/>
                </a:solidFill>
              </a:rPr>
              <a:t>cloud traffic cost </a:t>
            </a:r>
            <a:r>
              <a:rPr lang="en-US" altLang="zh-CN" sz="2400" dirty="0">
                <a:solidFill>
                  <a:schemeClr val="tx1"/>
                </a:solidFill>
              </a:rPr>
              <a:t>not to exceed the budget</a:t>
            </a:r>
            <a:r>
              <a:rPr lang="zh-CN" altLang="en-US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>
                <a:solidFill>
                  <a:srgbClr val="000000"/>
                </a:solidFill>
              </a:rPr>
              <a:t>of app</a:t>
            </a:r>
            <a:r>
              <a:rPr lang="zh-CN" altLang="en-US" sz="2400" dirty="0">
                <a:solidFill>
                  <a:srgbClr val="000000"/>
                </a:solidFill>
              </a:rPr>
              <a:t> </a:t>
            </a:r>
            <a:r>
              <a:rPr lang="en-US" altLang="zh-CN" sz="2400" dirty="0">
                <a:solidFill>
                  <a:srgbClr val="000000"/>
                </a:solidFill>
              </a:rPr>
              <a:t>provider?</a:t>
            </a:r>
          </a:p>
          <a:p>
            <a:r>
              <a:rPr lang="en-US" altLang="zh-CN" sz="2400" dirty="0">
                <a:solidFill>
                  <a:srgbClr val="000000"/>
                </a:solidFill>
              </a:rPr>
              <a:t>How to find </a:t>
            </a:r>
            <a:r>
              <a:rPr lang="en-US" altLang="zh-CN" sz="2400" dirty="0">
                <a:solidFill>
                  <a:srgbClr val="FF0000"/>
                </a:solidFill>
              </a:rPr>
              <a:t>a low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complexity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and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high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efficiency solution</a:t>
            </a:r>
            <a:r>
              <a:rPr lang="en-US" altLang="zh-CN" sz="2400" dirty="0">
                <a:solidFill>
                  <a:srgbClr val="000000"/>
                </a:solidFill>
              </a:rPr>
              <a:t> considering of  a</a:t>
            </a:r>
            <a:r>
              <a:rPr lang="zh-CN" altLang="en-US" sz="2400" dirty="0">
                <a:solidFill>
                  <a:srgbClr val="000000"/>
                </a:solidFill>
              </a:rPr>
              <a:t> </a:t>
            </a:r>
            <a:r>
              <a:rPr lang="en-US" altLang="zh-CN" sz="2400" dirty="0">
                <a:solidFill>
                  <a:srgbClr val="000000"/>
                </a:solidFill>
              </a:rPr>
              <a:t>large</a:t>
            </a:r>
            <a:r>
              <a:rPr lang="zh-CN" altLang="en-US" sz="2400" dirty="0">
                <a:solidFill>
                  <a:srgbClr val="000000"/>
                </a:solidFill>
              </a:rPr>
              <a:t> </a:t>
            </a:r>
            <a:r>
              <a:rPr lang="en-US" altLang="zh-CN" sz="2400" dirty="0">
                <a:solidFill>
                  <a:srgbClr val="000000"/>
                </a:solidFill>
              </a:rPr>
              <a:t>amount of files and users in cloud CDN?</a:t>
            </a:r>
          </a:p>
        </p:txBody>
      </p:sp>
    </p:spTree>
    <p:extLst>
      <p:ext uri="{BB962C8B-B14F-4D97-AF65-F5344CB8AC3E}">
        <p14:creationId xmlns:p14="http://schemas.microsoft.com/office/powerpoint/2010/main" val="3574403684"/>
      </p:ext>
    </p:extLst>
  </p:cSld>
  <p:clrMapOvr>
    <a:masterClrMapping/>
  </p:clrMapOvr>
  <p:transition advTm="7699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Outline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752" y="889397"/>
            <a:ext cx="7921625" cy="3511153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altLang="zh-CN" dirty="0">
                <a:solidFill>
                  <a:schemeClr val="tx1"/>
                </a:solidFill>
              </a:rPr>
              <a:t>Background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&amp;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Motivating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Measurement </a:t>
            </a:r>
          </a:p>
          <a:p>
            <a:pPr>
              <a:lnSpc>
                <a:spcPct val="140000"/>
              </a:lnSpc>
            </a:pPr>
            <a:r>
              <a:rPr lang="en-US" altLang="zh-CN" dirty="0" err="1" smtClean="0">
                <a:solidFill>
                  <a:srgbClr val="FF0000"/>
                </a:solidFill>
              </a:rPr>
              <a:t>TailCutter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Design </a:t>
            </a:r>
          </a:p>
          <a:p>
            <a:pPr>
              <a:lnSpc>
                <a:spcPct val="1400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Implementation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&amp;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Evaluation</a:t>
            </a:r>
          </a:p>
          <a:p>
            <a:pPr>
              <a:lnSpc>
                <a:spcPct val="1400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Conclusion</a:t>
            </a:r>
          </a:p>
          <a:p>
            <a:pPr>
              <a:lnSpc>
                <a:spcPct val="140000"/>
              </a:lnSpc>
            </a:pP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11388"/>
      </p:ext>
    </p:extLst>
  </p:cSld>
  <p:clrMapOvr>
    <a:masterClrMapping/>
  </p:clrMapOvr>
  <p:transition advTm="22839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solidFill>
                  <a:schemeClr val="tx1"/>
                </a:solidFill>
              </a:rPr>
              <a:t>TailCutter</a:t>
            </a:r>
            <a:r>
              <a:rPr lang="en-US" altLang="zh-CN" dirty="0" smtClean="0">
                <a:solidFill>
                  <a:schemeClr val="tx1"/>
                </a:solidFill>
              </a:rPr>
              <a:t>: reducing tail latency in cloud CDN</a:t>
            </a:r>
            <a:endParaRPr kumimoji="1"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b="1" dirty="0" err="1">
                <a:solidFill>
                  <a:srgbClr val="000000"/>
                </a:solidFill>
              </a:rPr>
              <a:t>TailCutter</a:t>
            </a:r>
            <a:r>
              <a:rPr lang="en-US" altLang="zh-CN" b="1" dirty="0">
                <a:solidFill>
                  <a:srgbClr val="000000"/>
                </a:solidFill>
              </a:rPr>
              <a:t> </a:t>
            </a:r>
            <a:r>
              <a:rPr lang="en-US" altLang="zh-CN" b="1" dirty="0" smtClean="0">
                <a:solidFill>
                  <a:srgbClr val="000000"/>
                </a:solidFill>
              </a:rPr>
              <a:t>Overview</a:t>
            </a:r>
            <a:endParaRPr lang="en-US" altLang="zh-CN" b="1" dirty="0">
              <a:solidFill>
                <a:srgbClr val="000000"/>
              </a:solidFill>
            </a:endParaRPr>
          </a:p>
          <a:p>
            <a:pPr lvl="1"/>
            <a:r>
              <a:rPr lang="en-US" altLang="zh-CN" sz="2200" b="0" i="0" dirty="0">
                <a:solidFill>
                  <a:schemeClr val="tx1"/>
                </a:solidFill>
              </a:rPr>
              <a:t>Basic idea: a client sends a set of </a:t>
            </a:r>
            <a:r>
              <a:rPr lang="en-US" altLang="zh-CN" sz="2200" b="0" i="0" dirty="0" smtClean="0">
                <a:solidFill>
                  <a:schemeClr val="tx1"/>
                </a:solidFill>
              </a:rPr>
              <a:t/>
            </a:r>
            <a:br>
              <a:rPr lang="en-US" altLang="zh-CN" sz="2200" b="0" i="0" dirty="0" smtClean="0">
                <a:solidFill>
                  <a:schemeClr val="tx1"/>
                </a:solidFill>
              </a:rPr>
            </a:br>
            <a:r>
              <a:rPr lang="en-US" altLang="zh-CN" sz="2200" b="0" i="0" dirty="0" smtClean="0">
                <a:solidFill>
                  <a:schemeClr val="tx1"/>
                </a:solidFill>
              </a:rPr>
              <a:t>requests </a:t>
            </a:r>
            <a:r>
              <a:rPr lang="en-US" altLang="zh-CN" sz="2200" b="0" i="0" dirty="0">
                <a:solidFill>
                  <a:schemeClr val="tx1"/>
                </a:solidFill>
              </a:rPr>
              <a:t>to multiple clouds to </a:t>
            </a:r>
            <a:r>
              <a:rPr lang="en-US" altLang="zh-CN" sz="2200" b="0" i="0" dirty="0" smtClean="0">
                <a:solidFill>
                  <a:schemeClr val="tx1"/>
                </a:solidFill>
              </a:rPr>
              <a:t>get </a:t>
            </a:r>
          </a:p>
          <a:p>
            <a:pPr marL="457200" lvl="1" indent="0">
              <a:buNone/>
            </a:pPr>
            <a:r>
              <a:rPr lang="en-US" altLang="zh-CN" sz="2200" b="0" i="0" dirty="0">
                <a:solidFill>
                  <a:schemeClr val="tx1"/>
                </a:solidFill>
              </a:rPr>
              <a:t> </a:t>
            </a:r>
            <a:r>
              <a:rPr lang="en-US" altLang="zh-CN" sz="2200" b="0" i="0" dirty="0" smtClean="0">
                <a:solidFill>
                  <a:schemeClr val="tx1"/>
                </a:solidFill>
              </a:rPr>
              <a:t>    different data </a:t>
            </a:r>
            <a:r>
              <a:rPr lang="en-US" altLang="zh-CN" sz="2200" b="0" i="0" dirty="0" smtClean="0">
                <a:solidFill>
                  <a:srgbClr val="FF0000"/>
                </a:solidFill>
              </a:rPr>
              <a:t>to reduce</a:t>
            </a:r>
            <a:r>
              <a:rPr lang="zh-CN" altLang="zh-CN" sz="2200" b="0" i="0" dirty="0">
                <a:solidFill>
                  <a:srgbClr val="FF0000"/>
                </a:solidFill>
              </a:rPr>
              <a:t> </a:t>
            </a:r>
            <a:r>
              <a:rPr lang="en-US" altLang="zh-CN" sz="2200" b="0" i="0" dirty="0" smtClean="0">
                <a:solidFill>
                  <a:srgbClr val="FF0000"/>
                </a:solidFill>
              </a:rPr>
              <a:t>tail</a:t>
            </a:r>
            <a:r>
              <a:rPr lang="zh-CN" altLang="en-US" sz="2200" b="0" i="0" dirty="0" smtClean="0">
                <a:solidFill>
                  <a:srgbClr val="FF0000"/>
                </a:solidFill>
              </a:rPr>
              <a:t> </a:t>
            </a:r>
            <a:r>
              <a:rPr lang="en-US" altLang="zh-CN" sz="2200" b="0" i="0" dirty="0" smtClean="0">
                <a:solidFill>
                  <a:srgbClr val="FF0000"/>
                </a:solidFill>
              </a:rPr>
              <a:t>latency</a:t>
            </a:r>
          </a:p>
          <a:p>
            <a:pPr marL="457200" lvl="1" indent="0">
              <a:buNone/>
            </a:pPr>
            <a:r>
              <a:rPr lang="zh-CN" altLang="zh-CN" sz="2200" b="0" i="0" dirty="0">
                <a:solidFill>
                  <a:srgbClr val="FF0000"/>
                </a:solidFill>
              </a:rPr>
              <a:t> </a:t>
            </a:r>
            <a:r>
              <a:rPr lang="zh-CN" altLang="en-US" sz="2200" b="0" i="0" dirty="0" smtClean="0">
                <a:solidFill>
                  <a:srgbClr val="FF0000"/>
                </a:solidFill>
              </a:rPr>
              <a:t>  </a:t>
            </a:r>
            <a:r>
              <a:rPr lang="en-US" altLang="zh-CN" sz="2200" b="0" i="0" dirty="0" smtClean="0">
                <a:solidFill>
                  <a:srgbClr val="FF0000"/>
                </a:solidFill>
              </a:rPr>
              <a:t>under cost constraints</a:t>
            </a:r>
            <a:endParaRPr lang="en-US" altLang="zh-CN" sz="2200" b="0" i="0" dirty="0">
              <a:solidFill>
                <a:srgbClr val="FF0000"/>
              </a:solidFill>
            </a:endParaRPr>
          </a:p>
          <a:p>
            <a:pPr lvl="1"/>
            <a:r>
              <a:rPr lang="en-US" altLang="zh-CN" sz="2200" b="0" i="0" dirty="0">
                <a:solidFill>
                  <a:schemeClr val="tx1"/>
                </a:solidFill>
              </a:rPr>
              <a:t>Origin server: store the </a:t>
            </a:r>
            <a:r>
              <a:rPr lang="en-US" altLang="zh-CN" sz="2200" b="0" i="0" dirty="0" smtClean="0">
                <a:solidFill>
                  <a:schemeClr val="tx1"/>
                </a:solidFill>
              </a:rPr>
              <a:t>original</a:t>
            </a:r>
            <a:br>
              <a:rPr lang="en-US" altLang="zh-CN" sz="2200" b="0" i="0" dirty="0" smtClean="0">
                <a:solidFill>
                  <a:schemeClr val="tx1"/>
                </a:solidFill>
              </a:rPr>
            </a:br>
            <a:r>
              <a:rPr lang="en-US" altLang="zh-CN" sz="2200" b="0" i="0" dirty="0">
                <a:solidFill>
                  <a:schemeClr val="tx1"/>
                </a:solidFill>
              </a:rPr>
              <a:t>data and </a:t>
            </a:r>
            <a:r>
              <a:rPr lang="en-US" altLang="zh-CN" sz="2200" b="0" i="0" dirty="0" smtClean="0">
                <a:solidFill>
                  <a:schemeClr val="tx1"/>
                </a:solidFill>
              </a:rPr>
              <a:t>run </a:t>
            </a:r>
            <a:r>
              <a:rPr lang="en-US" altLang="zh-CN" sz="2200" b="0" i="0" dirty="0">
                <a:solidFill>
                  <a:schemeClr val="tx1"/>
                </a:solidFill>
              </a:rPr>
              <a:t>the </a:t>
            </a:r>
            <a:r>
              <a:rPr lang="en-US" altLang="zh-CN" sz="2200" b="0" i="0" dirty="0" smtClean="0">
                <a:solidFill>
                  <a:schemeClr val="tx1"/>
                </a:solidFill>
              </a:rPr>
              <a:t>scheduling</a:t>
            </a:r>
            <a:br>
              <a:rPr lang="en-US" altLang="zh-CN" sz="2200" b="0" i="0" dirty="0" smtClean="0">
                <a:solidFill>
                  <a:schemeClr val="tx1"/>
                </a:solidFill>
              </a:rPr>
            </a:br>
            <a:r>
              <a:rPr lang="en-US" altLang="zh-CN" sz="2200" b="0" i="0" dirty="0" smtClean="0">
                <a:solidFill>
                  <a:schemeClr val="tx1"/>
                </a:solidFill>
              </a:rPr>
              <a:t>algorithm </a:t>
            </a:r>
            <a:r>
              <a:rPr lang="en-US" altLang="zh-CN" sz="2200" b="0" i="0" dirty="0">
                <a:solidFill>
                  <a:schemeClr val="tx1"/>
                </a:solidFill>
              </a:rPr>
              <a:t>to </a:t>
            </a:r>
            <a:r>
              <a:rPr lang="en-US" altLang="zh-CN" sz="2200" b="0" i="0" dirty="0" smtClean="0">
                <a:solidFill>
                  <a:schemeClr val="tx1"/>
                </a:solidFill>
              </a:rPr>
              <a:t>optimize</a:t>
            </a:r>
            <a:r>
              <a:rPr lang="zh-CN" altLang="en-US" sz="2200" b="0" i="0" dirty="0" smtClean="0">
                <a:solidFill>
                  <a:schemeClr val="tx1"/>
                </a:solidFill>
              </a:rPr>
              <a:t> </a:t>
            </a:r>
            <a:r>
              <a:rPr lang="en-US" altLang="zh-CN" sz="2200" b="0" i="0" dirty="0" smtClean="0">
                <a:solidFill>
                  <a:schemeClr val="tx1"/>
                </a:solidFill>
              </a:rPr>
              <a:t>tail latency</a:t>
            </a:r>
            <a:br>
              <a:rPr lang="en-US" altLang="zh-CN" sz="2200" b="0" i="0" dirty="0" smtClean="0">
                <a:solidFill>
                  <a:schemeClr val="tx1"/>
                </a:solidFill>
              </a:rPr>
            </a:br>
            <a:r>
              <a:rPr lang="en-US" altLang="zh-CN" sz="2200" b="0" i="0" dirty="0">
                <a:solidFill>
                  <a:schemeClr val="tx1"/>
                </a:solidFill>
              </a:rPr>
              <a:t>under the cost constraints</a:t>
            </a:r>
          </a:p>
          <a:p>
            <a:pPr lvl="1"/>
            <a:r>
              <a:rPr lang="en-US" altLang="zh-CN" sz="2200" b="0" i="0" dirty="0">
                <a:solidFill>
                  <a:schemeClr val="tx1"/>
                </a:solidFill>
              </a:rPr>
              <a:t>VM</a:t>
            </a:r>
            <a:r>
              <a:rPr lang="zh-CN" altLang="en-US" sz="2200" b="0" i="0" dirty="0">
                <a:solidFill>
                  <a:schemeClr val="tx1"/>
                </a:solidFill>
              </a:rPr>
              <a:t> </a:t>
            </a:r>
            <a:r>
              <a:rPr lang="en-US" altLang="zh-CN" sz="2200" b="0" i="0" dirty="0">
                <a:solidFill>
                  <a:schemeClr val="tx1"/>
                </a:solidFill>
              </a:rPr>
              <a:t>in</a:t>
            </a:r>
            <a:r>
              <a:rPr lang="zh-CN" altLang="en-US" sz="2200" b="0" i="0" dirty="0">
                <a:solidFill>
                  <a:schemeClr val="tx1"/>
                </a:solidFill>
              </a:rPr>
              <a:t> </a:t>
            </a:r>
            <a:r>
              <a:rPr lang="en-US" altLang="zh-CN" sz="2200" b="0" i="0" dirty="0">
                <a:solidFill>
                  <a:schemeClr val="tx1"/>
                </a:solidFill>
              </a:rPr>
              <a:t>cloud</a:t>
            </a:r>
            <a:r>
              <a:rPr lang="zh-CN" altLang="en-US" sz="2200" b="0" i="0" dirty="0">
                <a:solidFill>
                  <a:schemeClr val="tx1"/>
                </a:solidFill>
              </a:rPr>
              <a:t> </a:t>
            </a:r>
            <a:r>
              <a:rPr lang="en-US" altLang="zh-CN" sz="2200" b="0" i="0" dirty="0">
                <a:solidFill>
                  <a:schemeClr val="tx1"/>
                </a:solidFill>
              </a:rPr>
              <a:t>data</a:t>
            </a:r>
            <a:r>
              <a:rPr lang="zh-CN" altLang="en-US" sz="2200" b="0" i="0" dirty="0">
                <a:solidFill>
                  <a:schemeClr val="tx1"/>
                </a:solidFill>
              </a:rPr>
              <a:t> </a:t>
            </a:r>
            <a:r>
              <a:rPr lang="en-US" altLang="zh-CN" sz="2200" b="0" i="0" dirty="0">
                <a:solidFill>
                  <a:schemeClr val="tx1"/>
                </a:solidFill>
              </a:rPr>
              <a:t>center: </a:t>
            </a:r>
            <a:r>
              <a:rPr lang="en-US" altLang="zh-CN" sz="2200" b="0" i="0" dirty="0" smtClean="0">
                <a:solidFill>
                  <a:schemeClr val="tx1"/>
                </a:solidFill>
              </a:rPr>
              <a:t>measure</a:t>
            </a:r>
            <a:br>
              <a:rPr lang="en-US" altLang="zh-CN" sz="2200" b="0" i="0" dirty="0" smtClean="0">
                <a:solidFill>
                  <a:schemeClr val="tx1"/>
                </a:solidFill>
              </a:rPr>
            </a:br>
            <a:r>
              <a:rPr lang="en-US" altLang="zh-CN" sz="2200" b="0" i="0" dirty="0">
                <a:solidFill>
                  <a:schemeClr val="tx1"/>
                </a:solidFill>
              </a:rPr>
              <a:t>the latency distribution</a:t>
            </a:r>
          </a:p>
          <a:p>
            <a:pPr lvl="1"/>
            <a:r>
              <a:rPr lang="en-US" altLang="zh-CN" sz="2200" b="0" i="0" dirty="0">
                <a:solidFill>
                  <a:schemeClr val="tx1"/>
                </a:solidFill>
              </a:rPr>
              <a:t>User: issue a set of GET requests to multiple cloud data centers </a:t>
            </a: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435882"/>
            <a:ext cx="4038600" cy="273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72997"/>
      </p:ext>
    </p:extLst>
  </p:cSld>
  <p:clrMapOvr>
    <a:masterClrMapping/>
  </p:clrMapOvr>
  <p:transition advTm="6590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solidFill>
                  <a:schemeClr val="tx1"/>
                </a:solidFill>
              </a:rPr>
              <a:t>TailCutter</a:t>
            </a:r>
            <a:r>
              <a:rPr lang="en-US" altLang="zh-CN" dirty="0" smtClean="0">
                <a:solidFill>
                  <a:schemeClr val="tx1"/>
                </a:solidFill>
              </a:rPr>
              <a:t>: reducing tail latency in cloud CDN</a:t>
            </a:r>
            <a:endParaRPr kumimoji="1"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752" y="1113236"/>
            <a:ext cx="8070848" cy="3511153"/>
          </a:xfrm>
        </p:spPr>
        <p:txBody>
          <a:bodyPr>
            <a:normAutofit/>
          </a:bodyPr>
          <a:lstStyle/>
          <a:p>
            <a:r>
              <a:rPr lang="en-US" altLang="zh-CN" sz="2400" b="1" dirty="0" smtClean="0">
                <a:solidFill>
                  <a:srgbClr val="000000"/>
                </a:solidFill>
              </a:rPr>
              <a:t>Formulating Tail Latency Minimization problem</a:t>
            </a:r>
            <a:endParaRPr lang="en-US" altLang="zh-CN" sz="2400" b="1" dirty="0">
              <a:solidFill>
                <a:srgbClr val="000000"/>
              </a:solidFill>
            </a:endParaRP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Scenario: users from different areas send file requests to different clouds to fetch data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Goal: Minimize the maximum user perceived latency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Constraints:</a:t>
            </a:r>
          </a:p>
          <a:p>
            <a:pPr lvl="2"/>
            <a:r>
              <a:rPr lang="en-US" altLang="zh-CN" sz="1800" b="0" i="0" dirty="0" smtClean="0">
                <a:solidFill>
                  <a:schemeClr val="tx1"/>
                </a:solidFill>
              </a:rPr>
              <a:t>Every user needs to get enough data</a:t>
            </a:r>
          </a:p>
          <a:p>
            <a:pPr lvl="2"/>
            <a:r>
              <a:rPr lang="en-US" altLang="zh-CN" sz="1800" b="0" i="0" dirty="0" smtClean="0">
                <a:solidFill>
                  <a:schemeClr val="tx1"/>
                </a:solidFill>
              </a:rPr>
              <a:t>App provider has a total cost budget</a:t>
            </a:r>
          </a:p>
          <a:p>
            <a:pPr lvl="2"/>
            <a:r>
              <a:rPr lang="en-US" altLang="zh-CN" sz="1800" b="0" i="0" dirty="0">
                <a:solidFill>
                  <a:schemeClr val="tx1"/>
                </a:solidFill>
              </a:rPr>
              <a:t>B</a:t>
            </a:r>
            <a:r>
              <a:rPr lang="en-US" altLang="zh-CN" sz="1800" b="0" i="0" dirty="0" smtClean="0">
                <a:solidFill>
                  <a:schemeClr val="tx1"/>
                </a:solidFill>
              </a:rPr>
              <a:t>andwidth constraint between user and cloud</a:t>
            </a:r>
          </a:p>
          <a:p>
            <a:pPr lvl="2"/>
            <a:r>
              <a:rPr lang="en-US" altLang="zh-CN" sz="1800" b="0" i="0" dirty="0">
                <a:solidFill>
                  <a:schemeClr val="tx1"/>
                </a:solidFill>
              </a:rPr>
              <a:t>Bandwidth constraint </a:t>
            </a:r>
            <a:r>
              <a:rPr lang="en-US" altLang="zh-CN" sz="1800" b="0" i="0" dirty="0" smtClean="0">
                <a:solidFill>
                  <a:schemeClr val="tx1"/>
                </a:solidFill>
              </a:rPr>
              <a:t>of cloud</a:t>
            </a:r>
          </a:p>
          <a:p>
            <a:pPr lvl="1"/>
            <a:endParaRPr lang="en-US" altLang="zh-CN" sz="2200" b="0" i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27574"/>
      </p:ext>
    </p:extLst>
  </p:cSld>
  <p:clrMapOvr>
    <a:masterClrMapping/>
  </p:clrMapOvr>
  <p:transition advTm="57442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solidFill>
                  <a:schemeClr val="tx1"/>
                </a:solidFill>
              </a:rPr>
              <a:t>TailCutter</a:t>
            </a:r>
            <a:r>
              <a:rPr lang="en-US" altLang="zh-CN" dirty="0" smtClean="0">
                <a:solidFill>
                  <a:schemeClr val="tx1"/>
                </a:solidFill>
              </a:rPr>
              <a:t>: reducing tail latency in cloud CDN</a:t>
            </a:r>
            <a:endParaRPr kumimoji="1" lang="zh-CN" alt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39752" y="1113236"/>
                <a:ext cx="8070848" cy="351115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b="1" dirty="0" smtClean="0">
                    <a:solidFill>
                      <a:srgbClr val="000000"/>
                    </a:solidFill>
                  </a:rPr>
                  <a:t>Summary of notations</a:t>
                </a:r>
                <a:endParaRPr lang="en-US" altLang="zh-CN" sz="2400" b="1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US" altLang="zh-CN" sz="2000" b="0" i="0" dirty="0" smtClean="0">
                    <a:solidFill>
                      <a:schemeClr val="tx1"/>
                    </a:solidFill>
                  </a:rPr>
                  <a:t>M cloud sites, N users</a:t>
                </a:r>
              </a:p>
              <a:p>
                <a:pPr lvl="1"/>
                <a:r>
                  <a:rPr lang="en-US" altLang="zh-CN" sz="2000" b="0" i="0" dirty="0" smtClean="0">
                    <a:solidFill>
                      <a:schemeClr val="tx1"/>
                    </a:solidFill>
                  </a:rPr>
                  <a:t>Time is slotted, each one</a:t>
                </a:r>
                <a:r>
                  <a:rPr lang="en-US" altLang="zh-CN" sz="2000" b="0" i="0" dirty="0">
                    <a:solidFill>
                      <a:schemeClr val="tx1"/>
                    </a:solidFill>
                  </a:rPr>
                  <a:t/>
                </a:r>
                <a:br>
                  <a:rPr lang="en-US" altLang="zh-CN" sz="2000" b="0" i="0" dirty="0">
                    <a:solidFill>
                      <a:schemeClr val="tx1"/>
                    </a:solidFill>
                  </a:rPr>
                </a:br>
                <a:r>
                  <a:rPr lang="en-US" altLang="zh-CN" sz="2000" b="0" i="0" dirty="0" smtClean="0">
                    <a:solidFill>
                      <a:schemeClr val="tx1"/>
                    </a:solidFill>
                  </a:rPr>
                  <a:t>lasts for </a:t>
                </a:r>
                <a14:m>
                  <m:oMath xmlns:m="http://schemas.openxmlformats.org/officeDocument/2006/math">
                    <m:r>
                      <a:rPr lang="zh-CN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zh-CN" sz="2000" b="0" i="0" dirty="0" smtClean="0">
                    <a:solidFill>
                      <a:schemeClr val="tx1"/>
                    </a:solidFill>
                  </a:rPr>
                  <a:t> seconds, K slots totally</a:t>
                </a:r>
              </a:p>
              <a:p>
                <a:pPr lvl="1"/>
                <a:r>
                  <a:rPr lang="en-US" altLang="zh-CN" sz="2000" b="0" i="0" dirty="0" smtClean="0">
                    <a:solidFill>
                      <a:schemeClr val="tx1"/>
                    </a:solidFill>
                  </a:rPr>
                  <a:t>Each replica is split into multiple</a:t>
                </a:r>
                <a:br>
                  <a:rPr lang="en-US" altLang="zh-CN" sz="2000" b="0" i="0" dirty="0" smtClean="0">
                    <a:solidFill>
                      <a:schemeClr val="tx1"/>
                    </a:solidFill>
                  </a:rPr>
                </a:br>
                <a:r>
                  <a:rPr lang="en-US" altLang="zh-CN" sz="2000" b="0" i="0" dirty="0" smtClean="0">
                    <a:solidFill>
                      <a:schemeClr val="tx1"/>
                    </a:solidFill>
                  </a:rPr>
                  <a:t>data units, and a request fetches </a:t>
                </a:r>
                <a:br>
                  <a:rPr lang="en-US" altLang="zh-CN" sz="2000" b="0" i="0" dirty="0" smtClean="0">
                    <a:solidFill>
                      <a:schemeClr val="tx1"/>
                    </a:solidFill>
                  </a:rPr>
                </a:br>
                <a:r>
                  <a:rPr lang="en-US" altLang="zh-CN" sz="2000" b="0" i="0" dirty="0" smtClean="0">
                    <a:solidFill>
                      <a:schemeClr val="tx1"/>
                    </a:solidFill>
                  </a:rPr>
                  <a:t>a certain number of </a:t>
                </a:r>
                <a:r>
                  <a:rPr lang="en-US" altLang="zh-CN" sz="2000" b="0" i="0" smtClean="0">
                    <a:solidFill>
                      <a:schemeClr val="tx1"/>
                    </a:solidFill>
                  </a:rPr>
                  <a:t>data units</a:t>
                </a:r>
                <a:endParaRPr lang="en-US" altLang="zh-CN" sz="2000" b="0" i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752" y="1113236"/>
                <a:ext cx="8070848" cy="3511153"/>
              </a:xfrm>
              <a:blipFill rotWithShape="0">
                <a:blip r:embed="rId3"/>
                <a:stretch>
                  <a:fillRect l="-1057" t="-12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581150"/>
            <a:ext cx="416027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55061"/>
      </p:ext>
    </p:extLst>
  </p:cSld>
  <p:clrMapOvr>
    <a:masterClrMapping/>
  </p:clrMapOvr>
  <p:transition advTm="57442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571750"/>
            <a:ext cx="2895600" cy="1905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647950"/>
            <a:ext cx="1905000" cy="1229731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752" y="1113236"/>
            <a:ext cx="8223248" cy="3511153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solidFill>
                  <a:schemeClr val="tx1"/>
                </a:solidFill>
              </a:rPr>
              <a:t>Reducing the maximum user perceived latency in cloud CDN </a:t>
            </a:r>
            <a:r>
              <a:rPr lang="en-US" altLang="zh-CN" sz="2400" dirty="0" smtClean="0">
                <a:solidFill>
                  <a:schemeClr val="tx1"/>
                </a:solidFill>
              </a:rPr>
              <a:t>under </a:t>
            </a:r>
            <a:r>
              <a:rPr lang="en-US" altLang="zh-CN" sz="2400" dirty="0">
                <a:solidFill>
                  <a:schemeClr val="tx1"/>
                </a:solidFill>
              </a:rPr>
              <a:t>the cost constraints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-16120" y="2008333"/>
            <a:ext cx="9160120" cy="2549082"/>
            <a:chOff x="-1093409" y="1691069"/>
            <a:chExt cx="15085015" cy="4374781"/>
          </a:xfrm>
        </p:grpSpPr>
        <p:pic>
          <p:nvPicPr>
            <p:cNvPr id="5" name="内容占位符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4121048" y="1718698"/>
              <a:ext cx="2121126" cy="789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5602526" y="1889965"/>
              <a:ext cx="464820" cy="42672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  <p:cxnSp>
          <p:nvCxnSpPr>
            <p:cNvPr id="9" name="直接箭头连接符 8"/>
            <p:cNvCxnSpPr>
              <a:stCxn id="8" idx="3"/>
              <a:endCxn id="10" idx="1"/>
            </p:cNvCxnSpPr>
            <p:nvPr/>
          </p:nvCxnSpPr>
          <p:spPr>
            <a:xfrm flipV="1">
              <a:off x="6067346" y="2087229"/>
              <a:ext cx="365165" cy="1609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6432510" y="1691069"/>
              <a:ext cx="3513643" cy="7923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0-1</a:t>
              </a:r>
              <a:r>
                <a:rPr lang="zh-CN" altLang="en-US" sz="1200" dirty="0"/>
                <a:t> </a:t>
              </a:r>
              <a:r>
                <a:rPr lang="en-US" altLang="zh-CN" sz="1200" dirty="0"/>
                <a:t>variable</a:t>
              </a:r>
              <a:r>
                <a:rPr lang="zh-CN" altLang="en-US" sz="1200" dirty="0"/>
                <a:t>，</a:t>
              </a:r>
              <a:r>
                <a:rPr lang="en-US" altLang="zh-CN" sz="1200" dirty="0"/>
                <a:t>whether user j in slot k is still </a:t>
              </a:r>
              <a:r>
                <a:rPr lang="en-US" altLang="zh-CN" sz="1200" dirty="0" smtClean="0"/>
                <a:t>active</a:t>
              </a:r>
              <a:endParaRPr lang="zh-CN" altLang="en-US" sz="1200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1418065" y="2788791"/>
              <a:ext cx="3287486" cy="102993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-1093409" y="2788791"/>
              <a:ext cx="2410804" cy="11092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Constraint</a:t>
              </a:r>
              <a:r>
                <a:rPr lang="zh-CN" altLang="en-US" sz="1200" dirty="0"/>
                <a:t> </a:t>
              </a:r>
              <a:r>
                <a:rPr lang="en-US" altLang="zh-CN" sz="1200" dirty="0"/>
                <a:t>1</a:t>
              </a:r>
              <a:r>
                <a:rPr lang="zh-CN" altLang="en-US" sz="1200" dirty="0"/>
                <a:t>: </a:t>
              </a:r>
              <a:r>
                <a:rPr lang="en-US" altLang="zh-CN" sz="1200" dirty="0"/>
                <a:t>every</a:t>
              </a:r>
              <a:r>
                <a:rPr lang="zh-CN" altLang="en-US" sz="1200" dirty="0"/>
                <a:t> </a:t>
              </a:r>
              <a:r>
                <a:rPr lang="en-US" altLang="zh-CN" sz="1200" dirty="0"/>
                <a:t>user</a:t>
              </a:r>
              <a:r>
                <a:rPr lang="zh-CN" altLang="en-US" sz="1200" dirty="0"/>
                <a:t> </a:t>
              </a:r>
              <a:r>
                <a:rPr lang="en-US" altLang="zh-CN" sz="1200" dirty="0"/>
                <a:t>must</a:t>
              </a:r>
              <a:r>
                <a:rPr lang="zh-CN" altLang="en-US" sz="1200" dirty="0"/>
                <a:t> </a:t>
              </a:r>
              <a:r>
                <a:rPr lang="en-US" altLang="zh-CN" sz="1200" dirty="0"/>
                <a:t>get</a:t>
              </a:r>
              <a:r>
                <a:rPr lang="zh-CN" altLang="en-US" sz="1200" dirty="0"/>
                <a:t> </a:t>
              </a:r>
              <a:r>
                <a:rPr lang="en-US" altLang="zh-CN" sz="1200" dirty="0" smtClean="0"/>
                <a:t>enough</a:t>
              </a:r>
              <a:r>
                <a:rPr lang="zh-CN" altLang="en-US" sz="1200" dirty="0" smtClean="0"/>
                <a:t> </a:t>
              </a:r>
              <a:r>
                <a:rPr lang="en-US" altLang="zh-CN" sz="1200" dirty="0"/>
                <a:t>data</a:t>
              </a:r>
              <a:endParaRPr lang="zh-CN" altLang="en-US" sz="1200" dirty="0"/>
            </a:p>
          </p:txBody>
        </p:sp>
        <p:cxnSp>
          <p:nvCxnSpPr>
            <p:cNvPr id="13" name="直接箭头连接符 12"/>
            <p:cNvCxnSpPr>
              <a:stCxn id="11" idx="1"/>
            </p:cNvCxnSpPr>
            <p:nvPr/>
          </p:nvCxnSpPr>
          <p:spPr>
            <a:xfrm flipH="1">
              <a:off x="1066421" y="3303759"/>
              <a:ext cx="351644" cy="813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418063" y="3965773"/>
              <a:ext cx="3287486" cy="93350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38984" y="5273532"/>
              <a:ext cx="4028802" cy="7923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Constraint</a:t>
              </a:r>
              <a:r>
                <a:rPr lang="zh-CN" altLang="en-US" sz="1200" dirty="0"/>
                <a:t> </a:t>
              </a:r>
              <a:r>
                <a:rPr lang="en-US" altLang="zh-CN" sz="1200" dirty="0"/>
                <a:t>2</a:t>
              </a:r>
              <a:r>
                <a:rPr lang="zh-CN" altLang="en-US" sz="1200" dirty="0"/>
                <a:t>: </a:t>
              </a:r>
              <a:r>
                <a:rPr lang="en-US" altLang="zh-CN" sz="1200" dirty="0"/>
                <a:t>total</a:t>
              </a:r>
              <a:r>
                <a:rPr lang="zh-CN" altLang="en-US" sz="1200" dirty="0"/>
                <a:t> </a:t>
              </a:r>
              <a:r>
                <a:rPr lang="en-US" altLang="zh-CN" sz="1200" dirty="0"/>
                <a:t>cost</a:t>
              </a:r>
              <a:r>
                <a:rPr lang="zh-CN" altLang="en-US" sz="1200" dirty="0"/>
                <a:t> </a:t>
              </a:r>
              <a:r>
                <a:rPr lang="en-US" altLang="zh-CN" sz="1200" dirty="0"/>
                <a:t>can’t</a:t>
              </a:r>
              <a:r>
                <a:rPr lang="zh-CN" altLang="en-US" sz="1200" dirty="0"/>
                <a:t> </a:t>
              </a:r>
              <a:r>
                <a:rPr lang="en-US" altLang="zh-CN" sz="1200" dirty="0"/>
                <a:t>exceed</a:t>
              </a:r>
              <a:r>
                <a:rPr lang="zh-CN" altLang="en-US" sz="1200" dirty="0"/>
                <a:t> </a:t>
              </a:r>
              <a:r>
                <a:rPr lang="en-US" altLang="zh-CN" sz="1200" dirty="0"/>
                <a:t>the</a:t>
              </a:r>
              <a:r>
                <a:rPr lang="zh-CN" altLang="en-US" sz="1200" dirty="0"/>
                <a:t> </a:t>
              </a:r>
              <a:r>
                <a:rPr lang="en-US" altLang="zh-CN" sz="1200" dirty="0"/>
                <a:t>given</a:t>
              </a:r>
              <a:r>
                <a:rPr lang="zh-CN" altLang="en-US" sz="1200" dirty="0"/>
                <a:t> </a:t>
              </a:r>
              <a:r>
                <a:rPr lang="en-US" altLang="zh-CN" sz="1200" dirty="0"/>
                <a:t>budget</a:t>
              </a:r>
              <a:endParaRPr lang="zh-CN" altLang="en-US" sz="1200" dirty="0"/>
            </a:p>
          </p:txBody>
        </p:sp>
        <p:cxnSp>
          <p:nvCxnSpPr>
            <p:cNvPr id="16" name="直接箭头连接符 15"/>
            <p:cNvCxnSpPr>
              <a:stCxn id="14" idx="2"/>
            </p:cNvCxnSpPr>
            <p:nvPr/>
          </p:nvCxnSpPr>
          <p:spPr>
            <a:xfrm>
              <a:off x="3061806" y="4899278"/>
              <a:ext cx="12410" cy="37425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5807730" y="2641582"/>
              <a:ext cx="3949337" cy="74359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226989" y="2396463"/>
              <a:ext cx="3764617" cy="7923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Constraint</a:t>
              </a:r>
              <a:r>
                <a:rPr lang="zh-CN" altLang="en-US" sz="1200" dirty="0" smtClean="0"/>
                <a:t> </a:t>
              </a:r>
              <a:r>
                <a:rPr lang="en-US" altLang="zh-CN" sz="1200" dirty="0" smtClean="0"/>
                <a:t>3</a:t>
              </a:r>
              <a:r>
                <a:rPr lang="en-US" altLang="zh-CN" sz="1200" dirty="0"/>
                <a:t>: total</a:t>
              </a:r>
              <a:r>
                <a:rPr lang="zh-CN" altLang="en-US" sz="1200" dirty="0"/>
                <a:t> </a:t>
              </a:r>
              <a:r>
                <a:rPr lang="en-US" altLang="zh-CN" sz="1200" dirty="0"/>
                <a:t>bandwidth</a:t>
              </a:r>
              <a:r>
                <a:rPr lang="zh-CN" altLang="en-US" sz="1200" dirty="0"/>
                <a:t> </a:t>
              </a:r>
              <a:r>
                <a:rPr lang="en-US" altLang="zh-CN" sz="1200" dirty="0"/>
                <a:t>constraint</a:t>
              </a:r>
              <a:r>
                <a:rPr lang="zh-CN" altLang="en-US" sz="1200" dirty="0"/>
                <a:t> </a:t>
              </a:r>
              <a:r>
                <a:rPr lang="en-US" altLang="zh-CN" sz="1200" dirty="0"/>
                <a:t>of</a:t>
              </a:r>
              <a:r>
                <a:rPr lang="zh-CN" altLang="en-US" sz="1200" dirty="0"/>
                <a:t> </a:t>
              </a:r>
              <a:r>
                <a:rPr lang="en-US" altLang="zh-CN" sz="1200" dirty="0"/>
                <a:t>cloud</a:t>
              </a:r>
              <a:endParaRPr lang="zh-CN" altLang="en-US" sz="1200" dirty="0"/>
            </a:p>
          </p:txBody>
        </p:sp>
        <p:cxnSp>
          <p:nvCxnSpPr>
            <p:cNvPr id="19" name="直接箭头连接符 18"/>
            <p:cNvCxnSpPr>
              <a:stCxn id="17" idx="3"/>
              <a:endCxn id="18" idx="1"/>
            </p:cNvCxnSpPr>
            <p:nvPr/>
          </p:nvCxnSpPr>
          <p:spPr>
            <a:xfrm flipV="1">
              <a:off x="9757067" y="2792623"/>
              <a:ext cx="469922" cy="22075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5807730" y="3458845"/>
              <a:ext cx="3949337" cy="35175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0477963" y="3304231"/>
              <a:ext cx="3150709" cy="7923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Constraint</a:t>
              </a:r>
              <a:r>
                <a:rPr lang="zh-CN" altLang="en-US" sz="1200" dirty="0"/>
                <a:t> </a:t>
              </a:r>
              <a:r>
                <a:rPr lang="en-US" altLang="zh-CN" sz="1200" dirty="0"/>
                <a:t>4: end</a:t>
              </a:r>
              <a:r>
                <a:rPr lang="zh-CN" altLang="en-US" sz="1200" dirty="0"/>
                <a:t>-</a:t>
              </a:r>
              <a:r>
                <a:rPr lang="en-US" altLang="zh-CN" sz="1200" dirty="0"/>
                <a:t>to</a:t>
              </a:r>
              <a:r>
                <a:rPr lang="zh-CN" altLang="en-US" sz="1200" dirty="0"/>
                <a:t>-</a:t>
              </a:r>
              <a:r>
                <a:rPr lang="en-US" altLang="zh-CN" sz="1200" dirty="0"/>
                <a:t>end</a:t>
              </a:r>
              <a:r>
                <a:rPr lang="zh-CN" altLang="en-US" sz="1200" dirty="0"/>
                <a:t> </a:t>
              </a:r>
              <a:r>
                <a:rPr lang="en-US" altLang="zh-CN" sz="1200" dirty="0"/>
                <a:t>bandwidth</a:t>
              </a:r>
              <a:r>
                <a:rPr lang="zh-CN" altLang="en-US" sz="1200" dirty="0"/>
                <a:t> </a:t>
              </a:r>
              <a:r>
                <a:rPr lang="en-US" altLang="zh-CN" sz="1200" dirty="0"/>
                <a:t>constraint</a:t>
              </a:r>
              <a:endParaRPr lang="zh-CN" altLang="en-US" sz="1200" dirty="0"/>
            </a:p>
          </p:txBody>
        </p:sp>
        <p:cxnSp>
          <p:nvCxnSpPr>
            <p:cNvPr id="22" name="直接箭头连接符 21"/>
            <p:cNvCxnSpPr>
              <a:stCxn id="20" idx="3"/>
              <a:endCxn id="21" idx="1"/>
            </p:cNvCxnSpPr>
            <p:nvPr/>
          </p:nvCxnSpPr>
          <p:spPr>
            <a:xfrm>
              <a:off x="9757067" y="3634723"/>
              <a:ext cx="720896" cy="6566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5082012" y="3884268"/>
              <a:ext cx="5168179" cy="209425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808688" y="4358101"/>
              <a:ext cx="2806456" cy="11092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Constraint 5: integer constraint of variables, y is </a:t>
              </a:r>
              <a:r>
                <a:rPr lang="en-US" altLang="zh-CN" sz="1200" dirty="0" err="1"/>
                <a:t>nonincreasing</a:t>
              </a:r>
              <a:endParaRPr lang="zh-CN" altLang="en-US" sz="1200" dirty="0"/>
            </a:p>
          </p:txBody>
        </p:sp>
        <p:cxnSp>
          <p:nvCxnSpPr>
            <p:cNvPr id="25" name="直接箭头连接符 24"/>
            <p:cNvCxnSpPr>
              <a:stCxn id="23" idx="3"/>
              <a:endCxn id="24" idx="1"/>
            </p:cNvCxnSpPr>
            <p:nvPr/>
          </p:nvCxnSpPr>
          <p:spPr>
            <a:xfrm flipV="1">
              <a:off x="10250191" y="4912724"/>
              <a:ext cx="558497" cy="1867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Cutting tail latency under Cost Constraints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8094733"/>
      </p:ext>
    </p:extLst>
  </p:cSld>
  <p:clrMapOvr>
    <a:masterClrMapping/>
  </p:clrMapOvr>
  <p:transition advTm="4572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Scenario</a:t>
            </a:r>
            <a:r>
              <a:rPr kumimoji="1" lang="zh-CN" altLang="en-US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>
                <a:solidFill>
                  <a:srgbClr val="000000"/>
                </a:solidFill>
              </a:rPr>
              <a:t>I</a:t>
            </a:r>
            <a:r>
              <a:rPr kumimoji="1" lang="en-US" altLang="zh-CN" dirty="0" smtClean="0">
                <a:solidFill>
                  <a:srgbClr val="000000"/>
                </a:solidFill>
              </a:rPr>
              <a:t>: 2 clouds in a</a:t>
            </a:r>
            <a:r>
              <a:rPr kumimoji="1" lang="zh-CN" altLang="en-US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smtClean="0">
                <a:solidFill>
                  <a:srgbClr val="000000"/>
                </a:solidFill>
              </a:rPr>
              <a:t>single</a:t>
            </a:r>
            <a:r>
              <a:rPr kumimoji="1" lang="zh-CN" altLang="en-US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dirty="0" smtClean="0">
                <a:solidFill>
                  <a:srgbClr val="000000"/>
                </a:solidFill>
              </a:rPr>
              <a:t>time slot</a:t>
            </a:r>
            <a:r>
              <a:rPr kumimoji="1" lang="en-US" altLang="zh-CN" dirty="0" smtClean="0"/>
              <a:t>	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752" y="1113236"/>
            <a:ext cx="8299448" cy="3511153"/>
          </a:xfrm>
        </p:spPr>
        <p:txBody>
          <a:bodyPr/>
          <a:lstStyle/>
          <a:p>
            <a:r>
              <a:rPr lang="en-US" altLang="zh-CN" sz="2400" b="1" dirty="0" smtClean="0">
                <a:solidFill>
                  <a:srgbClr val="000000"/>
                </a:solidFill>
              </a:rPr>
              <a:t>Two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clouds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in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a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single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time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slot: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Feasibility</a:t>
            </a:r>
            <a:r>
              <a:rPr lang="zh-CN" altLang="en-US" sz="2400" b="1" dirty="0" smtClean="0">
                <a:solidFill>
                  <a:srgbClr val="00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</a:rPr>
              <a:t>checking</a:t>
            </a:r>
            <a:endParaRPr lang="en-US" altLang="zh-CN" sz="2400" b="1" dirty="0">
              <a:solidFill>
                <a:srgbClr val="000000"/>
              </a:solidFill>
            </a:endParaRPr>
          </a:p>
          <a:p>
            <a:pPr lvl="1"/>
            <a:r>
              <a:rPr lang="en-US" altLang="zh-CN" sz="2000" b="0" i="0" dirty="0">
                <a:solidFill>
                  <a:srgbClr val="000000"/>
                </a:solidFill>
              </a:rPr>
              <a:t>the cost of cloud satisfies G1 </a:t>
            </a:r>
            <a:r>
              <a:rPr lang="en-US" altLang="zh-CN" sz="2000" b="0" i="0" dirty="0" smtClean="0">
                <a:solidFill>
                  <a:srgbClr val="000000"/>
                </a:solidFill>
              </a:rPr>
              <a:t>≤ </a:t>
            </a:r>
            <a:r>
              <a:rPr lang="en-US" altLang="zh-CN" sz="2000" b="0" i="0" dirty="0">
                <a:solidFill>
                  <a:srgbClr val="000000"/>
                </a:solidFill>
              </a:rPr>
              <a:t>G2 </a:t>
            </a:r>
            <a:endParaRPr lang="en-US" altLang="zh-CN" sz="2000" b="0" i="0" dirty="0" smtClean="0">
              <a:solidFill>
                <a:srgbClr val="000000"/>
              </a:solidFill>
            </a:endParaRPr>
          </a:p>
        </p:txBody>
      </p:sp>
      <p:sp>
        <p:nvSpPr>
          <p:cNvPr id="5" name="云形 4"/>
          <p:cNvSpPr/>
          <p:nvPr/>
        </p:nvSpPr>
        <p:spPr>
          <a:xfrm>
            <a:off x="3226109" y="2128675"/>
            <a:ext cx="1818861" cy="1003853"/>
          </a:xfrm>
          <a:prstGeom prst="cloud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rgbClr val="E55F51"/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7" name="云形 6"/>
          <p:cNvSpPr/>
          <p:nvPr/>
        </p:nvSpPr>
        <p:spPr>
          <a:xfrm>
            <a:off x="3365258" y="3510213"/>
            <a:ext cx="1883465" cy="979005"/>
          </a:xfrm>
          <a:prstGeom prst="cloud">
            <a:avLst/>
          </a:prstGeom>
          <a:solidFill>
            <a:schemeClr val="accent3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513" y="1957224"/>
            <a:ext cx="957263" cy="9144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704" y="2821929"/>
            <a:ext cx="957263" cy="9144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939" y="3703895"/>
            <a:ext cx="957263" cy="914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956" y="1857834"/>
            <a:ext cx="957263" cy="9144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165" y="3694088"/>
            <a:ext cx="957263" cy="9144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912" y="2702659"/>
            <a:ext cx="957263" cy="914400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 flipV="1">
            <a:off x="2391221" y="2387091"/>
            <a:ext cx="834887" cy="99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10" idx="3"/>
          </p:cNvCxnSpPr>
          <p:nvPr/>
        </p:nvCxnSpPr>
        <p:spPr>
          <a:xfrm flipV="1">
            <a:off x="2034967" y="2794596"/>
            <a:ext cx="1161324" cy="4845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12" idx="1"/>
          </p:cNvCxnSpPr>
          <p:nvPr/>
        </p:nvCxnSpPr>
        <p:spPr>
          <a:xfrm flipH="1">
            <a:off x="5134421" y="2315034"/>
            <a:ext cx="1290536" cy="323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stCxn id="14" idx="1"/>
          </p:cNvCxnSpPr>
          <p:nvPr/>
        </p:nvCxnSpPr>
        <p:spPr>
          <a:xfrm flipH="1" flipV="1">
            <a:off x="5174178" y="2705144"/>
            <a:ext cx="1747735" cy="4547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云形 37"/>
          <p:cNvSpPr/>
          <p:nvPr/>
        </p:nvSpPr>
        <p:spPr>
          <a:xfrm>
            <a:off x="3200400" y="2114550"/>
            <a:ext cx="1873529" cy="1017062"/>
          </a:xfrm>
          <a:prstGeom prst="cloud">
            <a:avLst/>
          </a:prstGeom>
          <a:solidFill>
            <a:schemeClr val="accent3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3901968" y="2327457"/>
            <a:ext cx="586409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dirty="0"/>
              <a:t>C1</a:t>
            </a:r>
            <a:endParaRPr lang="zh-CN" altLang="en-US" sz="2700" dirty="0"/>
          </a:p>
        </p:txBody>
      </p:sp>
      <p:sp>
        <p:nvSpPr>
          <p:cNvPr id="36" name="文本框 35"/>
          <p:cNvSpPr txBox="1"/>
          <p:nvPr/>
        </p:nvSpPr>
        <p:spPr>
          <a:xfrm>
            <a:off x="4046086" y="3753722"/>
            <a:ext cx="586409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dirty="0"/>
              <a:t>C2</a:t>
            </a:r>
            <a:endParaRPr lang="zh-CN" altLang="en-US" sz="2700" dirty="0"/>
          </a:p>
        </p:txBody>
      </p:sp>
      <p:cxnSp>
        <p:nvCxnSpPr>
          <p:cNvPr id="46" name="直接箭头连接符 45"/>
          <p:cNvCxnSpPr>
            <a:stCxn id="11" idx="3"/>
          </p:cNvCxnSpPr>
          <p:nvPr/>
        </p:nvCxnSpPr>
        <p:spPr>
          <a:xfrm flipV="1">
            <a:off x="2323202" y="3116179"/>
            <a:ext cx="1016422" cy="10449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>
            <a:stCxn id="13" idx="1"/>
          </p:cNvCxnSpPr>
          <p:nvPr/>
        </p:nvCxnSpPr>
        <p:spPr>
          <a:xfrm flipH="1" flipV="1">
            <a:off x="5315810" y="4090737"/>
            <a:ext cx="1238355" cy="605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stCxn id="13" idx="1"/>
          </p:cNvCxnSpPr>
          <p:nvPr/>
        </p:nvCxnSpPr>
        <p:spPr>
          <a:xfrm flipH="1" flipV="1">
            <a:off x="5099241" y="2971800"/>
            <a:ext cx="1454924" cy="11794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/>
          <p:nvPr/>
        </p:nvCxnSpPr>
        <p:spPr>
          <a:xfrm flipV="1">
            <a:off x="2326607" y="4030366"/>
            <a:ext cx="955221" cy="1387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61231434"/>
      </p:ext>
    </p:extLst>
  </p:cSld>
  <p:clrMapOvr>
    <a:masterClrMapping/>
  </p:clrMapOvr>
  <p:transition advTm="1581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8" grpId="0" animBg="1"/>
      <p:bldP spid="3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1106" t="1946" r="3471" b="7437"/>
          <a:stretch/>
        </p:blipFill>
        <p:spPr>
          <a:xfrm>
            <a:off x="2172230" y="3027224"/>
            <a:ext cx="4656667" cy="1447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000000"/>
                </a:solidFill>
              </a:rPr>
              <a:t>Scenario II:</a:t>
            </a:r>
            <a:r>
              <a:rPr lang="zh-CN" altLang="en-US" b="1" dirty="0" smtClean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Multiple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clouds in a </a:t>
            </a:r>
            <a:r>
              <a:rPr lang="en-US" altLang="zh-CN" dirty="0" smtClean="0">
                <a:solidFill>
                  <a:srgbClr val="000000"/>
                </a:solidFill>
              </a:rPr>
              <a:t>single</a:t>
            </a:r>
            <a:r>
              <a:rPr lang="zh-CN" altLang="en-US" dirty="0" smtClean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time slot</a:t>
            </a:r>
            <a:endParaRPr lang="en-US" altLang="zh-CN" b="1" dirty="0">
              <a:solidFill>
                <a:srgbClr val="0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>
                <a:solidFill>
                  <a:srgbClr val="000000"/>
                </a:solidFill>
              </a:rPr>
              <a:t>Maximum Tail Minimization Algorithm (MTMA</a:t>
            </a:r>
            <a:r>
              <a:rPr lang="en-US" altLang="zh-CN" sz="2400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1</a:t>
            </a:r>
            <a:r>
              <a:rPr lang="en-US" altLang="zh-CN" sz="2000" b="0" i="0" dirty="0">
                <a:solidFill>
                  <a:schemeClr val="tx1"/>
                </a:solidFill>
              </a:rPr>
              <a:t>) construct a flow network graph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G, </a:t>
            </a:r>
            <a:r>
              <a:rPr lang="en-US" altLang="zh-CN" sz="2000" b="0" i="0" dirty="0">
                <a:solidFill>
                  <a:schemeClr val="tx1"/>
                </a:solidFill>
              </a:rPr>
              <a:t>and transform TLM to the MCMF problem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;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0" i="0" dirty="0">
                <a:solidFill>
                  <a:schemeClr val="tx1"/>
                </a:solidFill>
              </a:rPr>
              <a:t>2) use binary search to find a latency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D, </a:t>
            </a:r>
            <a:r>
              <a:rPr lang="en-US" altLang="zh-CN" sz="2000" b="0" i="0" dirty="0">
                <a:solidFill>
                  <a:schemeClr val="tx1"/>
                </a:solidFill>
              </a:rPr>
              <a:t>so that MCMF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has </a:t>
            </a:r>
            <a:r>
              <a:rPr lang="en-US" altLang="zh-CN" sz="2000" b="0" i="0" dirty="0">
                <a:solidFill>
                  <a:schemeClr val="tx1"/>
                </a:solidFill>
              </a:rPr>
              <a:t>a solution while the corresponding cost </a:t>
            </a:r>
            <a:r>
              <a:rPr lang="en-US" altLang="zh-CN" sz="2000" i="0" dirty="0">
                <a:solidFill>
                  <a:schemeClr val="tx1"/>
                </a:solidFill>
              </a:rPr>
              <a:t>is </a:t>
            </a:r>
            <a:r>
              <a:rPr lang="en-US" altLang="zh-CN" sz="2000" i="0" dirty="0" smtClean="0">
                <a:solidFill>
                  <a:schemeClr val="tx1"/>
                </a:solidFill>
              </a:rPr>
              <a:t>under constraint </a:t>
            </a:r>
            <a:r>
              <a:rPr lang="en-US" altLang="zh-CN" sz="2000" i="0" dirty="0">
                <a:solidFill>
                  <a:schemeClr val="tx1"/>
                </a:solidFill>
              </a:rPr>
              <a:t>f. </a:t>
            </a:r>
          </a:p>
          <a:p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715000" y="4286511"/>
            <a:ext cx="152400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dirty="0">
                <a:solidFill>
                  <a:srgbClr val="000000"/>
                </a:solidFill>
              </a:rPr>
              <a:t>Single slot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86902"/>
      </p:ext>
    </p:extLst>
  </p:cSld>
  <p:clrMapOvr>
    <a:masterClrMapping/>
  </p:clrMapOvr>
  <p:transition advTm="187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Outline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752" y="889397"/>
            <a:ext cx="7921625" cy="3511153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Background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&amp;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Motivating</a:t>
            </a:r>
            <a:r>
              <a:rPr lang="zh-CN" altLang="en-US" dirty="0" smtClean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Measurement </a:t>
            </a:r>
          </a:p>
          <a:p>
            <a:pPr>
              <a:lnSpc>
                <a:spcPct val="140000"/>
              </a:lnSpc>
            </a:pPr>
            <a:r>
              <a:rPr lang="en-US" altLang="zh-CN" dirty="0" err="1" smtClean="0">
                <a:solidFill>
                  <a:schemeClr val="tx1"/>
                </a:solidFill>
              </a:rPr>
              <a:t>TailCutter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Design </a:t>
            </a:r>
          </a:p>
          <a:p>
            <a:pPr>
              <a:lnSpc>
                <a:spcPct val="1400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Implementation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&amp;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Evaluation</a:t>
            </a:r>
          </a:p>
          <a:p>
            <a:pPr>
              <a:lnSpc>
                <a:spcPct val="1400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Conclusion</a:t>
            </a:r>
          </a:p>
          <a:p>
            <a:pPr>
              <a:lnSpc>
                <a:spcPct val="140000"/>
              </a:lnSpc>
            </a:pP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16546"/>
      </p:ext>
    </p:extLst>
  </p:cSld>
  <p:clrMapOvr>
    <a:masterClrMapping/>
  </p:clrMapOvr>
  <p:transition advTm="27567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l="1106" t="1946" r="3471" b="7437"/>
          <a:stretch/>
        </p:blipFill>
        <p:spPr>
          <a:xfrm>
            <a:off x="266700" y="2810619"/>
            <a:ext cx="4000500" cy="129142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195262"/>
            <a:ext cx="8215312" cy="457200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0000"/>
                </a:solidFill>
              </a:rPr>
              <a:t>Scenario III: multiple clouds in multiple time slots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>
                <a:solidFill>
                  <a:srgbClr val="000000"/>
                </a:solidFill>
              </a:rPr>
              <a:t>MTMA</a:t>
            </a:r>
            <a:r>
              <a:rPr lang="zh-CN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</a:rPr>
              <a:t>in</a:t>
            </a:r>
            <a:r>
              <a:rPr lang="zh-CN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</a:rPr>
              <a:t>multiple time</a:t>
            </a:r>
            <a:r>
              <a:rPr lang="zh-CN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</a:rPr>
              <a:t>slots</a:t>
            </a:r>
            <a:r>
              <a:rPr lang="zh-CN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</a:rPr>
              <a:t>scenarios</a:t>
            </a:r>
            <a:endParaRPr lang="en-US" altLang="zh-CN" b="1" dirty="0" smtClean="0"/>
          </a:p>
          <a:p>
            <a:pPr lvl="1"/>
            <a:r>
              <a:rPr lang="en-US" altLang="zh-CN" sz="2000" b="0" i="0" dirty="0" smtClean="0">
                <a:solidFill>
                  <a:srgbClr val="000000"/>
                </a:solidFill>
              </a:rPr>
              <a:t>Assume</a:t>
            </a:r>
            <a:r>
              <a:rPr lang="zh-CN" altLang="en-US" sz="2000" b="0" i="0" dirty="0" smtClean="0">
                <a:solidFill>
                  <a:srgbClr val="000000"/>
                </a:solidFill>
              </a:rPr>
              <a:t> </a:t>
            </a:r>
            <a:r>
              <a:rPr lang="en-US" altLang="zh-CN" sz="2000" b="0" i="0" dirty="0" smtClean="0">
                <a:solidFill>
                  <a:srgbClr val="000000"/>
                </a:solidFill>
              </a:rPr>
              <a:t>the</a:t>
            </a:r>
            <a:r>
              <a:rPr lang="zh-CN" altLang="en-US" sz="2000" b="0" i="0" dirty="0" smtClean="0">
                <a:solidFill>
                  <a:srgbClr val="000000"/>
                </a:solidFill>
              </a:rPr>
              <a:t> </a:t>
            </a:r>
            <a:r>
              <a:rPr lang="en-US" altLang="zh-CN" sz="2000" b="0" i="0" dirty="0" smtClean="0">
                <a:solidFill>
                  <a:srgbClr val="000000"/>
                </a:solidFill>
              </a:rPr>
              <a:t>number</a:t>
            </a:r>
            <a:r>
              <a:rPr lang="zh-CN" altLang="en-US" sz="2000" b="0" i="0" dirty="0" smtClean="0">
                <a:solidFill>
                  <a:srgbClr val="000000"/>
                </a:solidFill>
              </a:rPr>
              <a:t> </a:t>
            </a:r>
            <a:r>
              <a:rPr lang="en-US" altLang="zh-CN" sz="2000" b="0" i="0" dirty="0" smtClean="0">
                <a:solidFill>
                  <a:srgbClr val="000000"/>
                </a:solidFill>
              </a:rPr>
              <a:t>of</a:t>
            </a:r>
            <a:r>
              <a:rPr lang="zh-CN" altLang="en-US" sz="2000" b="0" i="0" dirty="0" smtClean="0">
                <a:solidFill>
                  <a:srgbClr val="000000"/>
                </a:solidFill>
              </a:rPr>
              <a:t> </a:t>
            </a:r>
            <a:r>
              <a:rPr lang="en-US" altLang="zh-CN" sz="2000" b="0" i="0" dirty="0" smtClean="0">
                <a:solidFill>
                  <a:srgbClr val="000000"/>
                </a:solidFill>
              </a:rPr>
              <a:t>time</a:t>
            </a:r>
            <a:r>
              <a:rPr lang="zh-CN" altLang="en-US" sz="2000" b="0" i="0" dirty="0" smtClean="0">
                <a:solidFill>
                  <a:srgbClr val="000000"/>
                </a:solidFill>
              </a:rPr>
              <a:t> </a:t>
            </a:r>
            <a:r>
              <a:rPr lang="en-US" altLang="zh-CN" sz="2000" b="0" i="0" dirty="0" smtClean="0">
                <a:solidFill>
                  <a:srgbClr val="000000"/>
                </a:solidFill>
              </a:rPr>
              <a:t>slots</a:t>
            </a:r>
            <a:r>
              <a:rPr lang="zh-CN" altLang="en-US" sz="2000" b="0" i="0" dirty="0" smtClean="0">
                <a:solidFill>
                  <a:srgbClr val="000000"/>
                </a:solidFill>
              </a:rPr>
              <a:t> </a:t>
            </a:r>
            <a:r>
              <a:rPr lang="en-US" altLang="zh-CN" sz="2000" b="0" i="0" dirty="0" smtClean="0">
                <a:solidFill>
                  <a:srgbClr val="000000"/>
                </a:solidFill>
              </a:rPr>
              <a:t>is D</a:t>
            </a:r>
          </a:p>
          <a:p>
            <a:pPr lvl="1"/>
            <a:r>
              <a:rPr lang="en-US" altLang="zh-CN" sz="2000" b="0" i="0" dirty="0" smtClean="0">
                <a:solidFill>
                  <a:srgbClr val="000000"/>
                </a:solidFill>
              </a:rPr>
              <a:t>Making copies of cloud data centers for different</a:t>
            </a:r>
            <a:r>
              <a:rPr lang="zh-CN" altLang="en-US" sz="2000" b="0" i="0" dirty="0" smtClean="0">
                <a:solidFill>
                  <a:srgbClr val="000000"/>
                </a:solidFill>
              </a:rPr>
              <a:t> </a:t>
            </a:r>
            <a:r>
              <a:rPr lang="en-US" altLang="zh-CN" sz="2000" b="0" i="0" dirty="0" smtClean="0">
                <a:solidFill>
                  <a:srgbClr val="000000"/>
                </a:solidFill>
              </a:rPr>
              <a:t>time slots in</a:t>
            </a:r>
            <a:r>
              <a:rPr lang="zh-CN" altLang="en-US" sz="2000" b="0" i="0" dirty="0" smtClean="0">
                <a:solidFill>
                  <a:srgbClr val="000000"/>
                </a:solidFill>
              </a:rPr>
              <a:t> </a:t>
            </a:r>
            <a:r>
              <a:rPr lang="en-US" altLang="zh-CN" sz="2000" b="0" i="0" dirty="0" smtClean="0">
                <a:solidFill>
                  <a:srgbClr val="000000"/>
                </a:solidFill>
              </a:rPr>
              <a:t>D</a:t>
            </a:r>
            <a:endParaRPr lang="en-US" altLang="zh-CN" sz="2000" b="0" i="0" dirty="0">
              <a:solidFill>
                <a:srgbClr val="00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2804324"/>
            <a:ext cx="4490288" cy="157998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15000" y="4404524"/>
            <a:ext cx="1849332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dirty="0"/>
              <a:t>Multiple slots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219200" y="4137431"/>
            <a:ext cx="144993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dirty="0"/>
              <a:t>Single slots</a:t>
            </a:r>
            <a:endParaRPr kumimoji="1" lang="zh-CN" altLang="en-US" dirty="0"/>
          </a:p>
        </p:txBody>
      </p:sp>
      <p:sp>
        <p:nvSpPr>
          <p:cNvPr id="10" name="椭圆 9"/>
          <p:cNvSpPr/>
          <p:nvPr/>
        </p:nvSpPr>
        <p:spPr>
          <a:xfrm>
            <a:off x="7029954" y="2799145"/>
            <a:ext cx="397043" cy="442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>
            <a:stCxn id="10" idx="0"/>
            <a:endCxn id="14" idx="2"/>
          </p:cNvCxnSpPr>
          <p:nvPr/>
        </p:nvCxnSpPr>
        <p:spPr>
          <a:xfrm flipH="1" flipV="1">
            <a:off x="7200900" y="2613199"/>
            <a:ext cx="27576" cy="18594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019800" y="2266950"/>
            <a:ext cx="2362200" cy="3462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</a:rPr>
              <a:t>Cloud 1 </a:t>
            </a:r>
            <a:r>
              <a:rPr lang="en-US" altLang="zh-CN" sz="1800" dirty="0" smtClean="0">
                <a:solidFill>
                  <a:srgbClr val="FF0000"/>
                </a:solidFill>
              </a:rPr>
              <a:t>in time </a:t>
            </a:r>
            <a:r>
              <a:rPr lang="en-US" altLang="zh-CN" sz="1800" dirty="0" smtClean="0">
                <a:solidFill>
                  <a:srgbClr val="FF0000"/>
                </a:solidFill>
              </a:rPr>
              <a:t>slot </a:t>
            </a:r>
            <a:r>
              <a:rPr lang="en-US" altLang="zh-CN" sz="1800" dirty="0">
                <a:solidFill>
                  <a:srgbClr val="FF0000"/>
                </a:solidFill>
              </a:rPr>
              <a:t>1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3454633"/>
      </p:ext>
    </p:extLst>
  </p:cSld>
  <p:clrMapOvr>
    <a:masterClrMapping/>
  </p:clrMapOvr>
  <p:transition advTm="10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Outline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752" y="889397"/>
            <a:ext cx="7921625" cy="3511153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altLang="zh-CN" dirty="0">
                <a:solidFill>
                  <a:schemeClr val="tx1"/>
                </a:solidFill>
              </a:rPr>
              <a:t>Background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&amp;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Motivating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Measurement </a:t>
            </a:r>
          </a:p>
          <a:p>
            <a:pPr>
              <a:lnSpc>
                <a:spcPct val="140000"/>
              </a:lnSpc>
            </a:pPr>
            <a:r>
              <a:rPr lang="en-US" altLang="zh-CN" dirty="0" err="1" smtClean="0">
                <a:solidFill>
                  <a:schemeClr val="tx1"/>
                </a:solidFill>
              </a:rPr>
              <a:t>TailCutter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Design </a:t>
            </a:r>
          </a:p>
          <a:p>
            <a:pPr>
              <a:lnSpc>
                <a:spcPct val="14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Implementation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&amp;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Evaluation</a:t>
            </a:r>
          </a:p>
          <a:p>
            <a:pPr>
              <a:lnSpc>
                <a:spcPct val="1400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Conclusion</a:t>
            </a:r>
          </a:p>
          <a:p>
            <a:pPr>
              <a:lnSpc>
                <a:spcPct val="140000"/>
              </a:lnSpc>
            </a:pP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11388"/>
      </p:ext>
    </p:extLst>
  </p:cSld>
  <p:clrMapOvr>
    <a:masterClrMapping/>
  </p:clrMapOvr>
  <p:transition advTm="6138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Performance </a:t>
            </a:r>
            <a:r>
              <a:rPr lang="en-US" altLang="zh-CN" dirty="0">
                <a:solidFill>
                  <a:schemeClr val="tx1"/>
                </a:solidFill>
              </a:rPr>
              <a:t>evaluation</a:t>
            </a:r>
            <a:endParaRPr kumimoji="1"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>
                <a:solidFill>
                  <a:srgbClr val="000000"/>
                </a:solidFill>
              </a:rPr>
              <a:t>Implementation &amp; Experiment </a:t>
            </a:r>
            <a:r>
              <a:rPr lang="en-US" altLang="zh-CN" sz="2400" dirty="0">
                <a:solidFill>
                  <a:srgbClr val="000000"/>
                </a:solidFill>
              </a:rPr>
              <a:t>setup</a:t>
            </a:r>
          </a:p>
          <a:p>
            <a:pPr lvl="1"/>
            <a:r>
              <a:rPr lang="en-US" altLang="zh-CN" sz="2000" b="0" i="0" dirty="0" smtClean="0">
                <a:solidFill>
                  <a:srgbClr val="000000"/>
                </a:solidFill>
              </a:rPr>
              <a:t>Implement</a:t>
            </a:r>
            <a:r>
              <a:rPr lang="zh-CN" altLang="en-US" sz="2000" b="0" i="0" dirty="0" smtClean="0">
                <a:solidFill>
                  <a:srgbClr val="000000"/>
                </a:solidFill>
              </a:rPr>
              <a:t> </a:t>
            </a:r>
            <a:r>
              <a:rPr lang="en-US" altLang="zh-CN" sz="2000" b="0" i="0" dirty="0" err="1" smtClean="0">
                <a:solidFill>
                  <a:srgbClr val="000000"/>
                </a:solidFill>
              </a:rPr>
              <a:t>TailCutter</a:t>
            </a:r>
            <a:r>
              <a:rPr lang="zh-CN" altLang="zh-CN" sz="2000" b="0" i="0" dirty="0" smtClean="0">
                <a:solidFill>
                  <a:srgbClr val="000000"/>
                </a:solidFill>
              </a:rPr>
              <a:t> </a:t>
            </a:r>
            <a:r>
              <a:rPr lang="en-US" altLang="zh-CN" sz="2000" b="0" i="0" dirty="0" smtClean="0">
                <a:solidFill>
                  <a:srgbClr val="000000"/>
                </a:solidFill>
              </a:rPr>
              <a:t>prototype</a:t>
            </a:r>
            <a:r>
              <a:rPr lang="zh-CN" altLang="en-US" sz="2000" b="0" i="0" dirty="0" smtClean="0">
                <a:solidFill>
                  <a:srgbClr val="000000"/>
                </a:solidFill>
              </a:rPr>
              <a:t> </a:t>
            </a:r>
            <a:r>
              <a:rPr lang="en-US" altLang="zh-CN" sz="2000" b="0" i="0" dirty="0" smtClean="0">
                <a:solidFill>
                  <a:srgbClr val="000000"/>
                </a:solidFill>
              </a:rPr>
              <a:t>over</a:t>
            </a:r>
            <a:r>
              <a:rPr lang="zh-CN" altLang="en-US" sz="2000" b="0" i="0" dirty="0" smtClean="0">
                <a:solidFill>
                  <a:srgbClr val="000000"/>
                </a:solidFill>
              </a:rPr>
              <a:t> </a:t>
            </a:r>
            <a:r>
              <a:rPr lang="en-US" altLang="zh-CN" sz="2000" b="0" i="0" dirty="0" smtClean="0">
                <a:solidFill>
                  <a:srgbClr val="000000"/>
                </a:solidFill>
              </a:rPr>
              <a:t>Amazon</a:t>
            </a:r>
            <a:r>
              <a:rPr lang="zh-CN" altLang="en-US" sz="2000" b="0" i="0" dirty="0" smtClean="0">
                <a:solidFill>
                  <a:srgbClr val="000000"/>
                </a:solidFill>
              </a:rPr>
              <a:t> </a:t>
            </a:r>
            <a:r>
              <a:rPr lang="en-US" altLang="zh-CN" sz="2000" b="0" i="0" dirty="0" smtClean="0">
                <a:solidFill>
                  <a:srgbClr val="000000"/>
                </a:solidFill>
              </a:rPr>
              <a:t>and</a:t>
            </a:r>
            <a:r>
              <a:rPr lang="zh-CN" altLang="en-US" sz="2000" b="0" i="0" dirty="0" smtClean="0">
                <a:solidFill>
                  <a:srgbClr val="000000"/>
                </a:solidFill>
              </a:rPr>
              <a:t> </a:t>
            </a:r>
            <a:r>
              <a:rPr lang="en-US" altLang="zh-CN" sz="2000" b="0" i="0" dirty="0" smtClean="0">
                <a:solidFill>
                  <a:srgbClr val="000000"/>
                </a:solidFill>
              </a:rPr>
              <a:t>Windows</a:t>
            </a:r>
            <a:r>
              <a:rPr lang="zh-CN" altLang="en-US" sz="2000" b="0" i="0" dirty="0" smtClean="0">
                <a:solidFill>
                  <a:srgbClr val="000000"/>
                </a:solidFill>
              </a:rPr>
              <a:t> </a:t>
            </a:r>
            <a:r>
              <a:rPr lang="en-US" altLang="zh-CN" sz="2000" b="0" i="0" dirty="0" smtClean="0">
                <a:solidFill>
                  <a:srgbClr val="000000"/>
                </a:solidFill>
              </a:rPr>
              <a:t>Azure</a:t>
            </a:r>
            <a:r>
              <a:rPr lang="zh-CN" altLang="zh-CN" sz="2000" b="0" i="0" dirty="0">
                <a:solidFill>
                  <a:srgbClr val="000000"/>
                </a:solidFill>
              </a:rPr>
              <a:t> </a:t>
            </a:r>
            <a:r>
              <a:rPr lang="en-US" altLang="zh-CN" sz="2000" b="0" i="0" dirty="0" smtClean="0">
                <a:solidFill>
                  <a:srgbClr val="000000"/>
                </a:solidFill>
              </a:rPr>
              <a:t>including </a:t>
            </a:r>
            <a:r>
              <a:rPr lang="en-US" altLang="zh-CN" sz="2000" b="0" i="0" dirty="0">
                <a:solidFill>
                  <a:srgbClr val="FF0000"/>
                </a:solidFill>
              </a:rPr>
              <a:t>12 </a:t>
            </a:r>
            <a:r>
              <a:rPr lang="en-US" altLang="zh-CN" sz="2000" b="0" i="0" dirty="0" smtClean="0">
                <a:solidFill>
                  <a:srgbClr val="FF0000"/>
                </a:solidFill>
              </a:rPr>
              <a:t>clients</a:t>
            </a:r>
            <a:r>
              <a:rPr lang="zh-CN" altLang="en-US" sz="2000" b="0" i="0" dirty="0" smtClean="0">
                <a:solidFill>
                  <a:srgbClr val="FF0000"/>
                </a:solidFill>
              </a:rPr>
              <a:t> </a:t>
            </a:r>
            <a:r>
              <a:rPr lang="en-US" altLang="zh-CN" sz="2000" b="0" i="0" dirty="0" smtClean="0">
                <a:solidFill>
                  <a:srgbClr val="000000"/>
                </a:solidFill>
              </a:rPr>
              <a:t>and </a:t>
            </a:r>
            <a:r>
              <a:rPr lang="en-US" altLang="zh-CN" sz="2000" b="0" i="0" dirty="0">
                <a:solidFill>
                  <a:srgbClr val="FF0000"/>
                </a:solidFill>
              </a:rPr>
              <a:t>20 </a:t>
            </a:r>
            <a:r>
              <a:rPr lang="en-US" altLang="zh-CN" sz="2000" b="0" i="0" dirty="0" smtClean="0">
                <a:solidFill>
                  <a:srgbClr val="FF0000"/>
                </a:solidFill>
              </a:rPr>
              <a:t>clouds</a:t>
            </a:r>
            <a:endParaRPr lang="en-US" altLang="zh-CN" sz="2000" b="0" i="0" dirty="0" smtClean="0">
              <a:solidFill>
                <a:srgbClr val="000000"/>
              </a:solidFill>
            </a:endParaRPr>
          </a:p>
          <a:p>
            <a:pPr lvl="1"/>
            <a:r>
              <a:rPr lang="en-US" altLang="zh-CN" sz="2000" b="0" i="0" dirty="0" smtClean="0">
                <a:solidFill>
                  <a:srgbClr val="000000"/>
                </a:solidFill>
              </a:rPr>
              <a:t>Select workload </a:t>
            </a:r>
            <a:r>
              <a:rPr lang="en-US" altLang="zh-CN" sz="2000" b="0" i="0" dirty="0">
                <a:solidFill>
                  <a:srgbClr val="000000"/>
                </a:solidFill>
              </a:rPr>
              <a:t>from 12 </a:t>
            </a:r>
            <a:r>
              <a:rPr lang="en-US" altLang="zh-CN" sz="2000" b="0" i="0" dirty="0" err="1" smtClean="0">
                <a:solidFill>
                  <a:srgbClr val="000000"/>
                </a:solidFill>
              </a:rPr>
              <a:t>subnetworks</a:t>
            </a:r>
            <a:r>
              <a:rPr lang="en-US" altLang="zh-CN" sz="2000" b="0" i="0" dirty="0" smtClean="0">
                <a:solidFill>
                  <a:srgbClr val="000000"/>
                </a:solidFill>
              </a:rPr>
              <a:t> randomly</a:t>
            </a:r>
            <a:endParaRPr lang="en-US" altLang="zh-CN" sz="2000" b="0" i="0" dirty="0">
              <a:solidFill>
                <a:srgbClr val="000000"/>
              </a:solidFill>
            </a:endParaRPr>
          </a:p>
          <a:p>
            <a:pPr lvl="2"/>
            <a:r>
              <a:rPr lang="en-US" altLang="zh-CN" sz="1800" b="0" i="0" dirty="0" smtClean="0">
                <a:solidFill>
                  <a:srgbClr val="000000"/>
                </a:solidFill>
              </a:rPr>
              <a:t>Light workload: ≤512KB data size </a:t>
            </a:r>
          </a:p>
          <a:p>
            <a:pPr lvl="2"/>
            <a:r>
              <a:rPr lang="en-US" altLang="zh-CN" sz="1800" b="0" i="0" dirty="0" smtClean="0">
                <a:solidFill>
                  <a:srgbClr val="000000"/>
                </a:solidFill>
              </a:rPr>
              <a:t>Heavy workload: </a:t>
            </a:r>
            <a:r>
              <a:rPr lang="en-US" altLang="zh-CN" sz="1800" b="0" i="0" dirty="0">
                <a:solidFill>
                  <a:srgbClr val="000000"/>
                </a:solidFill>
              </a:rPr>
              <a:t>&gt;512KB data size </a:t>
            </a:r>
            <a:endParaRPr lang="en-US" altLang="zh-CN" sz="1800" b="0" i="0" dirty="0" smtClean="0">
              <a:solidFill>
                <a:srgbClr val="000000"/>
              </a:solidFill>
            </a:endParaRPr>
          </a:p>
          <a:p>
            <a:pPr lvl="1"/>
            <a:r>
              <a:rPr lang="en-US" altLang="zh-CN" sz="2000" b="0" i="0" dirty="0" smtClean="0">
                <a:solidFill>
                  <a:srgbClr val="000000"/>
                </a:solidFill>
              </a:rPr>
              <a:t>Prototype:</a:t>
            </a:r>
            <a:r>
              <a:rPr lang="zh-CN" altLang="en-US" sz="2000" b="0" i="0" dirty="0" smtClean="0">
                <a:solidFill>
                  <a:srgbClr val="000000"/>
                </a:solidFill>
              </a:rPr>
              <a:t> </a:t>
            </a:r>
            <a:r>
              <a:rPr lang="en-US" altLang="zh-CN" sz="2000" b="0" i="0" dirty="0" smtClean="0">
                <a:solidFill>
                  <a:srgbClr val="000000"/>
                </a:solidFill>
              </a:rPr>
              <a:t>using</a:t>
            </a:r>
            <a:r>
              <a:rPr lang="zh-CN" altLang="en-US" sz="2000" b="0" i="0" dirty="0" smtClean="0">
                <a:solidFill>
                  <a:srgbClr val="000000"/>
                </a:solidFill>
              </a:rPr>
              <a:t> </a:t>
            </a:r>
            <a:r>
              <a:rPr lang="en-US" altLang="zh-CN" sz="2000" b="0" i="0" dirty="0" smtClean="0">
                <a:solidFill>
                  <a:srgbClr val="000000"/>
                </a:solidFill>
              </a:rPr>
              <a:t>real-world</a:t>
            </a:r>
            <a:r>
              <a:rPr lang="zh-CN" altLang="en-US" sz="2000" b="0" i="0" dirty="0" smtClean="0">
                <a:solidFill>
                  <a:srgbClr val="000000"/>
                </a:solidFill>
              </a:rPr>
              <a:t> </a:t>
            </a:r>
            <a:r>
              <a:rPr lang="en-US" altLang="zh-CN" sz="2000" b="0" i="0" dirty="0" smtClean="0">
                <a:solidFill>
                  <a:srgbClr val="000000"/>
                </a:solidFill>
              </a:rPr>
              <a:t>light &amp; </a:t>
            </a:r>
            <a:r>
              <a:rPr lang="en-US" altLang="zh-CN" sz="2000" b="0" i="0" dirty="0">
                <a:solidFill>
                  <a:srgbClr val="000000"/>
                </a:solidFill>
              </a:rPr>
              <a:t>heavy </a:t>
            </a:r>
            <a:r>
              <a:rPr lang="en-US" altLang="zh-CN" sz="2000" b="0" i="0" dirty="0" smtClean="0">
                <a:solidFill>
                  <a:srgbClr val="000000"/>
                </a:solidFill>
              </a:rPr>
              <a:t>workloads</a:t>
            </a:r>
            <a:r>
              <a:rPr lang="zh-CN" altLang="en-US" sz="2000" b="0" i="0" dirty="0" smtClean="0">
                <a:solidFill>
                  <a:srgbClr val="000000"/>
                </a:solidFill>
              </a:rPr>
              <a:t> </a:t>
            </a:r>
            <a:r>
              <a:rPr lang="en-US" altLang="zh-CN" sz="2000" b="0" i="0" dirty="0" smtClean="0">
                <a:solidFill>
                  <a:srgbClr val="000000"/>
                </a:solidFill>
              </a:rPr>
              <a:t>to</a:t>
            </a:r>
            <a:r>
              <a:rPr lang="zh-CN" altLang="en-US" sz="2000" b="0" i="0" dirty="0" smtClean="0">
                <a:solidFill>
                  <a:srgbClr val="000000"/>
                </a:solidFill>
              </a:rPr>
              <a:t> </a:t>
            </a:r>
            <a:r>
              <a:rPr lang="en-US" altLang="zh-CN" sz="2000" b="0" i="0" dirty="0" smtClean="0">
                <a:solidFill>
                  <a:srgbClr val="000000"/>
                </a:solidFill>
              </a:rPr>
              <a:t>evaluate</a:t>
            </a:r>
            <a:r>
              <a:rPr lang="zh-CN" altLang="en-US" sz="2000" b="0" i="0" dirty="0" smtClean="0">
                <a:solidFill>
                  <a:srgbClr val="000000"/>
                </a:solidFill>
              </a:rPr>
              <a:t> </a:t>
            </a:r>
            <a:r>
              <a:rPr lang="en-US" altLang="zh-CN" sz="2000" b="0" i="0" dirty="0" smtClean="0">
                <a:solidFill>
                  <a:srgbClr val="000000"/>
                </a:solidFill>
              </a:rPr>
              <a:t>the</a:t>
            </a:r>
            <a:r>
              <a:rPr lang="zh-CN" altLang="en-US" sz="2000" b="0" i="0" dirty="0" smtClean="0">
                <a:solidFill>
                  <a:srgbClr val="000000"/>
                </a:solidFill>
              </a:rPr>
              <a:t> </a:t>
            </a:r>
            <a:r>
              <a:rPr lang="en-US" altLang="zh-CN" sz="2000" b="0" i="0" dirty="0" smtClean="0">
                <a:solidFill>
                  <a:srgbClr val="000000"/>
                </a:solidFill>
              </a:rPr>
              <a:t>performance</a:t>
            </a:r>
            <a:r>
              <a:rPr lang="zh-CN" altLang="en-US" sz="2000" b="0" i="0" dirty="0" smtClean="0">
                <a:solidFill>
                  <a:srgbClr val="000000"/>
                </a:solidFill>
              </a:rPr>
              <a:t> </a:t>
            </a:r>
            <a:r>
              <a:rPr lang="en-US" altLang="zh-CN" sz="2000" b="0" i="0" dirty="0" smtClean="0">
                <a:solidFill>
                  <a:srgbClr val="000000"/>
                </a:solidFill>
              </a:rPr>
              <a:t>in</a:t>
            </a:r>
            <a:r>
              <a:rPr lang="zh-CN" altLang="en-US" sz="2000" b="0" i="0" dirty="0" smtClean="0">
                <a:solidFill>
                  <a:srgbClr val="000000"/>
                </a:solidFill>
              </a:rPr>
              <a:t> </a:t>
            </a:r>
            <a:r>
              <a:rPr lang="en-US" altLang="zh-CN" sz="2000" b="0" i="0" dirty="0" smtClean="0">
                <a:solidFill>
                  <a:srgbClr val="000000"/>
                </a:solidFill>
              </a:rPr>
              <a:t>different</a:t>
            </a:r>
            <a:r>
              <a:rPr lang="zh-CN" altLang="en-US" sz="2000" b="0" i="0" dirty="0" smtClean="0">
                <a:solidFill>
                  <a:srgbClr val="000000"/>
                </a:solidFill>
              </a:rPr>
              <a:t> </a:t>
            </a:r>
            <a:r>
              <a:rPr lang="en-US" altLang="zh-CN" sz="2000" b="0" i="0" dirty="0" smtClean="0">
                <a:solidFill>
                  <a:srgbClr val="000000"/>
                </a:solidFill>
              </a:rPr>
              <a:t>scales</a:t>
            </a:r>
            <a:endParaRPr lang="en-US" altLang="zh-CN" sz="2000" b="0" i="0" dirty="0">
              <a:solidFill>
                <a:srgbClr val="000000"/>
              </a:solidFill>
            </a:endParaRPr>
          </a:p>
          <a:p>
            <a:pPr lvl="1"/>
            <a:r>
              <a:rPr lang="en-US" altLang="zh-CN" sz="2000" b="0" i="0" dirty="0" smtClean="0">
                <a:solidFill>
                  <a:srgbClr val="000000"/>
                </a:solidFill>
              </a:rPr>
              <a:t>Trace-driven</a:t>
            </a:r>
            <a:r>
              <a:rPr lang="zh-CN" altLang="en-US" sz="2000" b="0" i="0" dirty="0" smtClean="0">
                <a:solidFill>
                  <a:srgbClr val="000000"/>
                </a:solidFill>
              </a:rPr>
              <a:t> </a:t>
            </a:r>
            <a:r>
              <a:rPr lang="en-US" altLang="zh-CN" sz="2000" b="0" i="0" dirty="0" smtClean="0">
                <a:solidFill>
                  <a:srgbClr val="000000"/>
                </a:solidFill>
              </a:rPr>
              <a:t>simulation: </a:t>
            </a:r>
            <a:r>
              <a:rPr lang="en-US" altLang="zh-CN" sz="2000" b="0" i="0" dirty="0">
                <a:solidFill>
                  <a:srgbClr val="000000"/>
                </a:solidFill>
              </a:rPr>
              <a:t>using </a:t>
            </a:r>
            <a:r>
              <a:rPr lang="en-US" altLang="zh-CN" sz="2000" b="0" i="0" dirty="0">
                <a:solidFill>
                  <a:srgbClr val="FF0000"/>
                </a:solidFill>
              </a:rPr>
              <a:t>821 million flow </a:t>
            </a:r>
            <a:r>
              <a:rPr lang="en-US" altLang="zh-CN" sz="2000" b="0" i="0" dirty="0" smtClean="0">
                <a:solidFill>
                  <a:srgbClr val="FF0000"/>
                </a:solidFill>
              </a:rPr>
              <a:t>trace </a:t>
            </a:r>
            <a:r>
              <a:rPr lang="en-US" altLang="zh-CN" sz="2000" b="0" i="0" dirty="0" smtClean="0">
                <a:solidFill>
                  <a:srgbClr val="000000"/>
                </a:solidFill>
              </a:rPr>
              <a:t>collected from a major ISP in China</a:t>
            </a:r>
            <a:endParaRPr lang="en-US" altLang="zh-CN" sz="2000" b="0" i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07441"/>
      </p:ext>
    </p:extLst>
  </p:cSld>
  <p:clrMapOvr>
    <a:masterClrMapping/>
  </p:clrMapOvr>
  <p:transition advTm="93984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286565"/>
            <a:ext cx="4419600" cy="23378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Performance </a:t>
            </a:r>
            <a:r>
              <a:rPr lang="en-US" altLang="zh-CN" dirty="0">
                <a:solidFill>
                  <a:schemeClr val="tx1"/>
                </a:solidFill>
              </a:rPr>
              <a:t>evaluation</a:t>
            </a:r>
            <a:endParaRPr kumimoji="1"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752" y="1113236"/>
            <a:ext cx="8451848" cy="3511153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000000"/>
                </a:solidFill>
              </a:rPr>
              <a:t>Cost</a:t>
            </a:r>
            <a:r>
              <a:rPr lang="en-US" altLang="zh-CN" sz="2400" dirty="0">
                <a:solidFill>
                  <a:srgbClr val="000000"/>
                </a:solidFill>
              </a:rPr>
              <a:t>-</a:t>
            </a:r>
            <a:r>
              <a:rPr lang="en-US" altLang="zh-CN" sz="2400" dirty="0" smtClean="0">
                <a:solidFill>
                  <a:srgbClr val="000000"/>
                </a:solidFill>
              </a:rPr>
              <a:t>efficiency </a:t>
            </a:r>
            <a:r>
              <a:rPr lang="en-US" altLang="zh-CN" sz="2400" dirty="0">
                <a:solidFill>
                  <a:srgbClr val="000000"/>
                </a:solidFill>
              </a:rPr>
              <a:t>evaluation in satisfying cost constraint </a:t>
            </a:r>
          </a:p>
          <a:p>
            <a:pPr lvl="1"/>
            <a:r>
              <a:rPr lang="en-US" altLang="zh-CN" sz="2000" b="0" i="0" dirty="0">
                <a:solidFill>
                  <a:srgbClr val="000000"/>
                </a:solidFill>
              </a:rPr>
              <a:t>At the higher end of the examined range of budget f, </a:t>
            </a:r>
            <a:r>
              <a:rPr lang="en-US" altLang="zh-CN" sz="2000" b="0" i="0" dirty="0" err="1">
                <a:solidFill>
                  <a:srgbClr val="000000"/>
                </a:solidFill>
              </a:rPr>
              <a:t>TailCutter</a:t>
            </a:r>
            <a:r>
              <a:rPr lang="en-US" altLang="zh-CN" sz="2000" b="0" i="0" dirty="0">
                <a:solidFill>
                  <a:srgbClr val="000000"/>
                </a:solidFill>
              </a:rPr>
              <a:t> significantly reduces the tail latency </a:t>
            </a:r>
            <a:r>
              <a:rPr lang="en-US" altLang="zh-CN" sz="2000" b="0" i="0" dirty="0" smtClean="0">
                <a:solidFill>
                  <a:srgbClr val="000000"/>
                </a:solidFill>
              </a:rPr>
              <a:t>up</a:t>
            </a:r>
            <a:r>
              <a:rPr lang="zh-CN" altLang="en-US" sz="2000" b="0" i="0" dirty="0" smtClean="0">
                <a:solidFill>
                  <a:srgbClr val="000000"/>
                </a:solidFill>
              </a:rPr>
              <a:t> </a:t>
            </a:r>
            <a:r>
              <a:rPr lang="en-US" altLang="zh-CN" sz="2000" b="0" i="0" dirty="0" smtClean="0">
                <a:solidFill>
                  <a:srgbClr val="000000"/>
                </a:solidFill>
              </a:rPr>
              <a:t>to</a:t>
            </a:r>
            <a:r>
              <a:rPr lang="zh-CN" altLang="en-US" sz="2000" b="0" i="0" dirty="0" smtClean="0">
                <a:solidFill>
                  <a:srgbClr val="000000"/>
                </a:solidFill>
              </a:rPr>
              <a:t> </a:t>
            </a:r>
            <a:r>
              <a:rPr lang="zh-CN" altLang="zh-CN" sz="2000" b="0" i="0" dirty="0" smtClean="0">
                <a:solidFill>
                  <a:srgbClr val="000000"/>
                </a:solidFill>
              </a:rPr>
              <a:t>3</a:t>
            </a:r>
            <a:r>
              <a:rPr lang="en-US" altLang="zh-CN" sz="2000" b="0" i="0" dirty="0" smtClean="0">
                <a:solidFill>
                  <a:srgbClr val="000000"/>
                </a:solidFill>
              </a:rPr>
              <a:t>0%</a:t>
            </a:r>
            <a:endParaRPr lang="zh-CN" altLang="en-US" sz="2000" b="0" i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831895"/>
      </p:ext>
    </p:extLst>
  </p:cSld>
  <p:clrMapOvr>
    <a:masterClrMapping/>
  </p:clrMapOvr>
  <p:transition advTm="28531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0000"/>
                </a:solidFill>
              </a:rPr>
              <a:t>Performance </a:t>
            </a:r>
            <a:r>
              <a:rPr lang="en-US" altLang="zh-CN" dirty="0">
                <a:solidFill>
                  <a:srgbClr val="000000"/>
                </a:solidFill>
              </a:rPr>
              <a:t>evaluation</a:t>
            </a:r>
            <a:endParaRPr kumimoji="1"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>
                <a:solidFill>
                  <a:srgbClr val="000000"/>
                </a:solidFill>
              </a:rPr>
              <a:t>Performance (</a:t>
            </a:r>
            <a:r>
              <a:rPr lang="en-US" altLang="zh-CN" sz="2400" dirty="0" err="1">
                <a:solidFill>
                  <a:srgbClr val="000000"/>
                </a:solidFill>
              </a:rPr>
              <a:t>TailCutter</a:t>
            </a:r>
            <a:r>
              <a:rPr lang="en-US" altLang="zh-CN" sz="2400" dirty="0">
                <a:solidFill>
                  <a:srgbClr val="000000"/>
                </a:solidFill>
              </a:rPr>
              <a:t> vs GRP [INFOCOM2012])</a:t>
            </a:r>
          </a:p>
          <a:p>
            <a:pPr lvl="1"/>
            <a:r>
              <a:rPr lang="en-US" altLang="zh-CN" sz="2000" b="0" i="0" dirty="0">
                <a:solidFill>
                  <a:srgbClr val="000000"/>
                </a:solidFill>
              </a:rPr>
              <a:t>Prototype results: effectively reduce the latency variance </a:t>
            </a:r>
            <a:r>
              <a:rPr lang="en-US" altLang="zh-CN" sz="2000" b="0" i="0" dirty="0" smtClean="0">
                <a:solidFill>
                  <a:srgbClr val="000000"/>
                </a:solidFill>
              </a:rPr>
              <a:t>compared </a:t>
            </a:r>
            <a:r>
              <a:rPr lang="en-US" altLang="zh-CN" sz="2000" b="0" i="0" dirty="0">
                <a:solidFill>
                  <a:srgbClr val="000000"/>
                </a:solidFill>
              </a:rPr>
              <a:t>with </a:t>
            </a:r>
            <a:r>
              <a:rPr lang="en-US" altLang="zh-CN" sz="2000" b="0" i="0" dirty="0" smtClean="0">
                <a:solidFill>
                  <a:srgbClr val="000000"/>
                </a:solidFill>
              </a:rPr>
              <a:t>GRP</a:t>
            </a:r>
            <a:r>
              <a:rPr lang="zh-CN" altLang="zh-CN" sz="2000" b="0" i="0" dirty="0">
                <a:solidFill>
                  <a:srgbClr val="000000"/>
                </a:solidFill>
              </a:rPr>
              <a:t> </a:t>
            </a:r>
            <a:r>
              <a:rPr lang="en-US" altLang="zh-CN" sz="2000" b="0" i="0" dirty="0" smtClean="0">
                <a:solidFill>
                  <a:srgbClr val="000000"/>
                </a:solidFill>
              </a:rPr>
              <a:t>(up </a:t>
            </a:r>
            <a:r>
              <a:rPr lang="en-US" altLang="zh-CN" sz="2000" b="0" i="0" dirty="0">
                <a:solidFill>
                  <a:srgbClr val="000000"/>
                </a:solidFill>
              </a:rPr>
              <a:t>to </a:t>
            </a:r>
            <a:r>
              <a:rPr lang="en-US" altLang="zh-CN" sz="2000" b="0" i="0" dirty="0">
                <a:solidFill>
                  <a:srgbClr val="FF0000"/>
                </a:solidFill>
              </a:rPr>
              <a:t>48%</a:t>
            </a:r>
            <a:r>
              <a:rPr lang="en-US" altLang="zh-CN" sz="2000" b="0" i="0" dirty="0">
                <a:solidFill>
                  <a:srgbClr val="000000"/>
                </a:solidFill>
              </a:rPr>
              <a:t> tail latency </a:t>
            </a:r>
            <a:r>
              <a:rPr lang="en-US" altLang="zh-CN" sz="2000" b="0" i="0" dirty="0" smtClean="0">
                <a:solidFill>
                  <a:srgbClr val="000000"/>
                </a:solidFill>
              </a:rPr>
              <a:t>reduction)</a:t>
            </a:r>
            <a:endParaRPr lang="en-US" altLang="zh-CN" sz="2000" b="0" i="0" dirty="0">
              <a:solidFill>
                <a:srgbClr val="000000"/>
              </a:solidFill>
            </a:endParaRPr>
          </a:p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495550"/>
            <a:ext cx="5213307" cy="216919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51649" y="4590234"/>
            <a:ext cx="1793920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500" dirty="0"/>
              <a:t>Prototype results</a:t>
            </a:r>
            <a:endParaRPr lang="zh-CN" altLang="en-US" sz="1500" dirty="0"/>
          </a:p>
        </p:txBody>
      </p:sp>
      <p:sp>
        <p:nvSpPr>
          <p:cNvPr id="11" name="文本框 10"/>
          <p:cNvSpPr txBox="1"/>
          <p:nvPr/>
        </p:nvSpPr>
        <p:spPr>
          <a:xfrm>
            <a:off x="5638800" y="4400550"/>
            <a:ext cx="3299632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500" dirty="0"/>
              <a:t>Ability to reduce serving latency</a:t>
            </a:r>
            <a:endParaRPr kumimoji="1" lang="zh-CN" altLang="en-US" sz="1500" dirty="0"/>
          </a:p>
        </p:txBody>
      </p:sp>
      <p:cxnSp>
        <p:nvCxnSpPr>
          <p:cNvPr id="14" name="直接箭头连接符 13"/>
          <p:cNvCxnSpPr/>
          <p:nvPr/>
        </p:nvCxnSpPr>
        <p:spPr>
          <a:xfrm>
            <a:off x="5216692" y="2794334"/>
            <a:ext cx="0" cy="920416"/>
          </a:xfrm>
          <a:prstGeom prst="straightConnector1">
            <a:avLst/>
          </a:prstGeom>
          <a:ln w="38100">
            <a:solidFill>
              <a:srgbClr val="FF3C3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063290" y="2785309"/>
            <a:ext cx="270710" cy="0"/>
          </a:xfrm>
          <a:prstGeom prst="line">
            <a:avLst/>
          </a:prstGeom>
          <a:ln w="38100">
            <a:solidFill>
              <a:srgbClr val="FF3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形标注 21"/>
          <p:cNvSpPr/>
          <p:nvPr/>
        </p:nvSpPr>
        <p:spPr>
          <a:xfrm>
            <a:off x="5012155" y="2266950"/>
            <a:ext cx="550445" cy="360948"/>
          </a:xfrm>
          <a:prstGeom prst="wedgeEllipseCallout">
            <a:avLst/>
          </a:prstGeom>
          <a:noFill/>
          <a:ln w="38100">
            <a:solidFill>
              <a:srgbClr val="FF3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4953000" y="2269958"/>
            <a:ext cx="68479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</a:rPr>
              <a:t>48%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3059" y="2524708"/>
            <a:ext cx="2628941" cy="18870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0221711"/>
      </p:ext>
    </p:extLst>
  </p:cSld>
  <p:clrMapOvr>
    <a:masterClrMapping/>
  </p:clrMapOvr>
  <p:transition advTm="703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Performance </a:t>
            </a:r>
            <a:r>
              <a:rPr lang="en-US" altLang="zh-CN" dirty="0">
                <a:solidFill>
                  <a:schemeClr val="tx1"/>
                </a:solidFill>
              </a:rPr>
              <a:t>evaluation</a:t>
            </a:r>
            <a:endParaRPr kumimoji="1"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>
                <a:solidFill>
                  <a:srgbClr val="000000"/>
                </a:solidFill>
              </a:rPr>
              <a:t>Performance (</a:t>
            </a:r>
            <a:r>
              <a:rPr lang="en-US" altLang="zh-CN" sz="2400" dirty="0" err="1">
                <a:solidFill>
                  <a:srgbClr val="000000"/>
                </a:solidFill>
              </a:rPr>
              <a:t>TailCutter</a:t>
            </a:r>
            <a:r>
              <a:rPr lang="en-US" altLang="zh-CN" sz="2400" dirty="0">
                <a:solidFill>
                  <a:srgbClr val="000000"/>
                </a:solidFill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</a:rPr>
              <a:t>vs</a:t>
            </a:r>
            <a:r>
              <a:rPr lang="en-US" altLang="zh-CN" sz="2400" dirty="0">
                <a:solidFill>
                  <a:srgbClr val="000000"/>
                </a:solidFill>
              </a:rPr>
              <a:t> GRP [INFOCOM2012])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Running</a:t>
            </a:r>
            <a:r>
              <a:rPr lang="zh-CN" altLang="en-US" sz="2000" b="0" i="0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time:</a:t>
            </a:r>
            <a:r>
              <a:rPr lang="zh-CN" altLang="en-US" sz="2000" b="0" i="0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consuming </a:t>
            </a:r>
            <a:r>
              <a:rPr lang="en-US" altLang="zh-CN" sz="2000" b="0" i="0" dirty="0">
                <a:solidFill>
                  <a:schemeClr val="tx1"/>
                </a:solidFill>
              </a:rPr>
              <a:t>100s to obtain the scheduling results for the next 1 hour is feasible for a real world workload monitor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system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Large</a:t>
            </a:r>
            <a:r>
              <a:rPr lang="zh-CN" altLang="en-US" sz="2000" b="0" i="0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scale</a:t>
            </a:r>
            <a:r>
              <a:rPr lang="zh-CN" altLang="en-US" sz="2000" b="0" i="0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0" i="0" dirty="0">
                <a:solidFill>
                  <a:schemeClr val="tx1"/>
                </a:solidFill>
              </a:rPr>
              <a:t>s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imulation:</a:t>
            </a:r>
            <a:r>
              <a:rPr lang="zh-CN" altLang="en-US" sz="2000" b="0" i="0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achieving</a:t>
            </a:r>
            <a:r>
              <a:rPr lang="zh-CN" altLang="en-US" sz="2000" b="0" i="0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up </a:t>
            </a:r>
            <a:r>
              <a:rPr lang="en-US" altLang="zh-CN" sz="2000" b="0" i="0" dirty="0">
                <a:solidFill>
                  <a:schemeClr val="tx1"/>
                </a:solidFill>
              </a:rPr>
              <a:t>to 68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% </a:t>
            </a:r>
            <a:r>
              <a:rPr lang="en-US" altLang="zh-CN" sz="2000" b="0" i="0" dirty="0">
                <a:solidFill>
                  <a:schemeClr val="tx1"/>
                </a:solidFill>
              </a:rPr>
              <a:t>tail latency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reduction</a:t>
            </a:r>
            <a:endParaRPr lang="en-US" altLang="zh-CN" dirty="0">
              <a:solidFill>
                <a:srgbClr val="000000"/>
              </a:solidFill>
            </a:endParaRPr>
          </a:p>
          <a:p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00200" y="4552950"/>
            <a:ext cx="2378731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500" dirty="0"/>
              <a:t>Running time in practice</a:t>
            </a:r>
            <a:endParaRPr kumimoji="1" lang="zh-CN" altLang="en-US" sz="15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713" y="2571750"/>
            <a:ext cx="3120887" cy="206555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867400" y="4552950"/>
            <a:ext cx="1726529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500" dirty="0"/>
              <a:t>Simulation results</a:t>
            </a:r>
            <a:endParaRPr lang="zh-CN" altLang="en-US" sz="15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571750"/>
            <a:ext cx="2860110" cy="206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92576"/>
      </p:ext>
    </p:extLst>
  </p:cSld>
  <p:clrMapOvr>
    <a:masterClrMapping/>
  </p:clrMapOvr>
  <p:transition advTm="68623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Outline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752" y="889397"/>
            <a:ext cx="7921625" cy="3511153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altLang="zh-CN" dirty="0">
                <a:solidFill>
                  <a:schemeClr val="tx1"/>
                </a:solidFill>
              </a:rPr>
              <a:t>Background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&amp;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Motivating</a:t>
            </a:r>
            <a:r>
              <a:rPr lang="zh-CN" altLang="en-US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Measurement </a:t>
            </a:r>
          </a:p>
          <a:p>
            <a:pPr>
              <a:lnSpc>
                <a:spcPct val="140000"/>
              </a:lnSpc>
            </a:pPr>
            <a:r>
              <a:rPr lang="en-US" altLang="zh-CN" dirty="0" err="1" smtClean="0">
                <a:solidFill>
                  <a:schemeClr val="tx1"/>
                </a:solidFill>
              </a:rPr>
              <a:t>TailCutter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Design </a:t>
            </a:r>
          </a:p>
          <a:p>
            <a:pPr>
              <a:lnSpc>
                <a:spcPct val="140000"/>
              </a:lnSpc>
            </a:pPr>
            <a:r>
              <a:rPr lang="en-US" altLang="zh-CN" dirty="0" smtClean="0">
                <a:solidFill>
                  <a:srgbClr val="000000"/>
                </a:solidFill>
              </a:rPr>
              <a:t>Implementation</a:t>
            </a:r>
            <a:r>
              <a:rPr lang="zh-CN" altLang="en-US" dirty="0" smtClean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&amp;</a:t>
            </a:r>
            <a:r>
              <a:rPr lang="zh-CN" altLang="en-US" dirty="0" smtClean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Evaluation</a:t>
            </a:r>
          </a:p>
          <a:p>
            <a:pPr>
              <a:lnSpc>
                <a:spcPct val="14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31851245"/>
      </p:ext>
    </p:extLst>
  </p:cSld>
  <p:clrMapOvr>
    <a:masterClrMapping/>
  </p:clrMapOvr>
  <p:transition advTm="3399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Conclusion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 smtClean="0">
                <a:solidFill>
                  <a:srgbClr val="000000"/>
                </a:solidFill>
              </a:rPr>
              <a:t>Finding</a:t>
            </a:r>
            <a:r>
              <a:rPr lang="zh-CN" altLang="en-US" dirty="0" smtClean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Tail</a:t>
            </a:r>
            <a:r>
              <a:rPr lang="zh-CN" altLang="en-US" dirty="0" smtClean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Latency</a:t>
            </a:r>
            <a:endParaRPr lang="en-US" altLang="zh-CN" dirty="0">
              <a:solidFill>
                <a:srgbClr val="000000"/>
              </a:solidFill>
            </a:endParaRPr>
          </a:p>
          <a:p>
            <a:pPr lvl="1"/>
            <a:r>
              <a:rPr lang="en-US" altLang="zh-CN" sz="2200" b="0" i="0" dirty="0" smtClean="0">
                <a:solidFill>
                  <a:srgbClr val="000000"/>
                </a:solidFill>
              </a:rPr>
              <a:t>Measure </a:t>
            </a:r>
            <a:r>
              <a:rPr lang="en-US" altLang="zh-CN" sz="2200" b="0" i="0" dirty="0">
                <a:solidFill>
                  <a:srgbClr val="000000"/>
                </a:solidFill>
              </a:rPr>
              <a:t>and analyze the latency performance of cloud </a:t>
            </a:r>
            <a:r>
              <a:rPr lang="en-US" altLang="zh-CN" sz="2200" b="0" i="0" dirty="0" smtClean="0">
                <a:solidFill>
                  <a:srgbClr val="000000"/>
                </a:solidFill>
              </a:rPr>
              <a:t>CDN</a:t>
            </a:r>
            <a:endParaRPr lang="en-US" altLang="zh-CN" sz="2200" b="0" i="0" dirty="0">
              <a:solidFill>
                <a:srgbClr val="000000"/>
              </a:solidFill>
            </a:endParaRPr>
          </a:p>
          <a:p>
            <a:pPr lvl="1"/>
            <a:r>
              <a:rPr lang="en-US" altLang="zh-CN" sz="2200" b="0" i="0" dirty="0" smtClean="0">
                <a:solidFill>
                  <a:srgbClr val="FF0000"/>
                </a:solidFill>
              </a:rPr>
              <a:t>The </a:t>
            </a:r>
            <a:r>
              <a:rPr lang="en-US" altLang="zh-CN" sz="2200" b="0" i="0" dirty="0">
                <a:solidFill>
                  <a:srgbClr val="FF0000"/>
                </a:solidFill>
              </a:rPr>
              <a:t>high tail latency problem </a:t>
            </a:r>
            <a:r>
              <a:rPr lang="en-US" altLang="zh-CN" sz="2200" b="0" i="0" dirty="0">
                <a:solidFill>
                  <a:srgbClr val="000000"/>
                </a:solidFill>
              </a:rPr>
              <a:t>indeed exists in cloud </a:t>
            </a:r>
            <a:r>
              <a:rPr lang="en-US" altLang="zh-CN" sz="2200" b="0" i="0" dirty="0" smtClean="0">
                <a:solidFill>
                  <a:srgbClr val="000000"/>
                </a:solidFill>
              </a:rPr>
              <a:t>CDN</a:t>
            </a:r>
          </a:p>
          <a:p>
            <a:r>
              <a:rPr lang="en-US" altLang="zh-CN" dirty="0" smtClean="0">
                <a:solidFill>
                  <a:srgbClr val="000000"/>
                </a:solidFill>
              </a:rPr>
              <a:t>Formulating TLM problem</a:t>
            </a:r>
          </a:p>
          <a:p>
            <a:pPr lvl="1"/>
            <a:r>
              <a:rPr lang="en-US" altLang="zh-CN" sz="2200" b="0" i="0" dirty="0" smtClean="0">
                <a:solidFill>
                  <a:srgbClr val="000000"/>
                </a:solidFill>
              </a:rPr>
              <a:t>Minimize </a:t>
            </a:r>
            <a:r>
              <a:rPr lang="en-US" altLang="zh-CN" sz="2200" b="0" i="0" dirty="0">
                <a:solidFill>
                  <a:srgbClr val="000000"/>
                </a:solidFill>
              </a:rPr>
              <a:t>the tail latency in </a:t>
            </a:r>
            <a:r>
              <a:rPr lang="en-US" altLang="zh-CN" sz="2200" b="0" i="0" dirty="0" smtClean="0">
                <a:solidFill>
                  <a:srgbClr val="000000"/>
                </a:solidFill>
              </a:rPr>
              <a:t>the </a:t>
            </a:r>
            <a:r>
              <a:rPr lang="en-US" altLang="zh-CN" sz="2200" b="0" i="0" dirty="0">
                <a:solidFill>
                  <a:srgbClr val="000000"/>
                </a:solidFill>
              </a:rPr>
              <a:t>network </a:t>
            </a:r>
            <a:r>
              <a:rPr lang="en-US" altLang="zh-CN" sz="2200" b="0" i="0" dirty="0" smtClean="0">
                <a:solidFill>
                  <a:srgbClr val="000000"/>
                </a:solidFill>
              </a:rPr>
              <a:t>with</a:t>
            </a:r>
            <a:r>
              <a:rPr lang="zh-CN" altLang="en-US" sz="2200" b="0" i="0" dirty="0" smtClean="0">
                <a:solidFill>
                  <a:srgbClr val="000000"/>
                </a:solidFill>
              </a:rPr>
              <a:t> </a:t>
            </a:r>
            <a:r>
              <a:rPr lang="en-US" altLang="zh-CN" sz="2200" b="0" i="0" dirty="0" smtClean="0">
                <a:solidFill>
                  <a:srgbClr val="000000"/>
                </a:solidFill>
              </a:rPr>
              <a:t>high </a:t>
            </a:r>
            <a:r>
              <a:rPr lang="en-US" altLang="zh-CN" sz="2200" b="0" i="0" dirty="0">
                <a:solidFill>
                  <a:srgbClr val="000000"/>
                </a:solidFill>
              </a:rPr>
              <a:t>latency </a:t>
            </a:r>
            <a:r>
              <a:rPr lang="en-US" altLang="zh-CN" sz="2200" b="0" i="0" dirty="0" smtClean="0">
                <a:solidFill>
                  <a:srgbClr val="000000"/>
                </a:solidFill>
              </a:rPr>
              <a:t>variance </a:t>
            </a:r>
            <a:endParaRPr lang="en-US" altLang="zh-CN" sz="2200" b="0" i="0" dirty="0">
              <a:solidFill>
                <a:srgbClr val="000000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Proposing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</a:rPr>
              <a:t>TailCutter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pPr lvl="1"/>
            <a:r>
              <a:rPr lang="en-US" altLang="zh-CN" sz="2200" b="0" i="0" dirty="0" smtClean="0">
                <a:solidFill>
                  <a:srgbClr val="000000"/>
                </a:solidFill>
              </a:rPr>
              <a:t>The request scheduling mechanism that </a:t>
            </a:r>
            <a:r>
              <a:rPr lang="en-US" altLang="zh-CN" sz="2200" b="0" i="0" dirty="0">
                <a:solidFill>
                  <a:srgbClr val="000000"/>
                </a:solidFill>
              </a:rPr>
              <a:t>leverages multiple requests to different cloud data centers to reduce tail </a:t>
            </a:r>
            <a:r>
              <a:rPr lang="en-US" altLang="zh-CN" sz="2200" b="0" i="0" dirty="0" smtClean="0">
                <a:solidFill>
                  <a:srgbClr val="000000"/>
                </a:solidFill>
              </a:rPr>
              <a:t>latency </a:t>
            </a:r>
          </a:p>
          <a:p>
            <a:pPr lvl="1"/>
            <a:r>
              <a:rPr lang="en-US" altLang="zh-CN" sz="2200" b="0" i="0" dirty="0" smtClean="0">
                <a:solidFill>
                  <a:srgbClr val="FF0000"/>
                </a:solidFill>
              </a:rPr>
              <a:t>Cut </a:t>
            </a:r>
            <a:r>
              <a:rPr lang="en-US" altLang="zh-CN" sz="2200" b="0" i="0" dirty="0">
                <a:solidFill>
                  <a:srgbClr val="FF0000"/>
                </a:solidFill>
              </a:rPr>
              <a:t>up to </a:t>
            </a:r>
            <a:r>
              <a:rPr lang="en-US" altLang="zh-CN" sz="2200" b="0" i="0" dirty="0" smtClean="0">
                <a:solidFill>
                  <a:srgbClr val="FF0000"/>
                </a:solidFill>
              </a:rPr>
              <a:t>68</a:t>
            </a:r>
            <a:r>
              <a:rPr lang="en-US" altLang="zh-CN" sz="2200" b="0" i="0" dirty="0">
                <a:solidFill>
                  <a:srgbClr val="FF0000"/>
                </a:solidFill>
              </a:rPr>
              <a:t>% tail latency in cloud </a:t>
            </a:r>
            <a:r>
              <a:rPr lang="en-US" altLang="zh-CN" sz="2200" b="0" i="0" dirty="0" smtClean="0">
                <a:solidFill>
                  <a:srgbClr val="FF0000"/>
                </a:solidFill>
              </a:rPr>
              <a:t>CDN</a:t>
            </a:r>
            <a:endParaRPr lang="en-US" altLang="zh-CN" sz="2200" b="0" i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81698"/>
      </p:ext>
    </p:extLst>
  </p:cSld>
  <p:clrMapOvr>
    <a:masterClrMapping/>
  </p:clrMapOvr>
  <p:transition advTm="60617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kumimoji="1" lang="en-US" altLang="zh-CN" sz="4400" dirty="0" smtClean="0">
                <a:solidFill>
                  <a:schemeClr val="tx1"/>
                </a:solidFill>
              </a:rPr>
              <a:t>Thank you!</a:t>
            </a:r>
            <a:endParaRPr kumimoji="1" lang="zh-CN" altLang="en-US" sz="440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type="subTitle" idx="1"/>
          </p:nvPr>
        </p:nvSpPr>
        <p:spPr>
          <a:xfrm>
            <a:off x="1371600" y="3333750"/>
            <a:ext cx="6400800" cy="89535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Questions?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86256"/>
      </p:ext>
    </p:extLst>
  </p:cSld>
  <p:clrMapOvr>
    <a:masterClrMapping/>
  </p:clrMapOvr>
  <p:transition advTm="188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Outline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752" y="889397"/>
            <a:ext cx="7921625" cy="3511153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Background </a:t>
            </a:r>
            <a:r>
              <a:rPr lang="en-US" altLang="zh-CN" dirty="0">
                <a:solidFill>
                  <a:srgbClr val="FF0000"/>
                </a:solidFill>
              </a:rPr>
              <a:t>&amp;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Motivating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Measurement 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 dirty="0" err="1" smtClean="0">
                <a:solidFill>
                  <a:schemeClr val="tx1"/>
                </a:solidFill>
              </a:rPr>
              <a:t>TailCutter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Design </a:t>
            </a:r>
          </a:p>
          <a:p>
            <a:pPr>
              <a:lnSpc>
                <a:spcPct val="1400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Implementation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&amp;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Evaluation</a:t>
            </a:r>
          </a:p>
          <a:p>
            <a:pPr>
              <a:lnSpc>
                <a:spcPct val="140000"/>
              </a:lnSpc>
            </a:pPr>
            <a:r>
              <a:rPr lang="en-US" altLang="zh-CN" dirty="0" smtClean="0">
                <a:solidFill>
                  <a:schemeClr val="tx1"/>
                </a:solidFill>
              </a:rPr>
              <a:t>Conclusion</a:t>
            </a:r>
          </a:p>
          <a:p>
            <a:pPr>
              <a:lnSpc>
                <a:spcPct val="140000"/>
              </a:lnSpc>
            </a:pP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11388"/>
      </p:ext>
    </p:extLst>
  </p:cSld>
  <p:clrMapOvr>
    <a:masterClrMapping/>
  </p:clrMapOvr>
  <p:transition advTm="638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latin typeface="+mn-lt"/>
              </a:rPr>
              <a:t>Background</a:t>
            </a:r>
            <a:endParaRPr lang="zh-CN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752" y="1113236"/>
            <a:ext cx="8375648" cy="3511153"/>
          </a:xfrm>
        </p:spPr>
        <p:txBody>
          <a:bodyPr/>
          <a:lstStyle/>
          <a:p>
            <a:r>
              <a:rPr lang="en-US" altLang="zh-CN" sz="2000" dirty="0">
                <a:solidFill>
                  <a:schemeClr val="tx1"/>
                </a:solidFill>
              </a:rPr>
              <a:t>Cloud storage becomes a popular solution for online data </a:t>
            </a:r>
            <a:r>
              <a:rPr lang="en-US" altLang="zh-CN" sz="2000" dirty="0" smtClean="0">
                <a:solidFill>
                  <a:schemeClr val="tx1"/>
                </a:solidFill>
              </a:rPr>
              <a:t>storage</a:t>
            </a:r>
          </a:p>
          <a:p>
            <a:r>
              <a:rPr lang="en-US" altLang="zh-CN" sz="2000" dirty="0" smtClean="0">
                <a:solidFill>
                  <a:schemeClr val="tx1"/>
                </a:solidFill>
              </a:rPr>
              <a:t>Cloud CDN: new breed of CDN based on storage clouds</a:t>
            </a:r>
            <a:endParaRPr lang="en-US" altLang="zh-CN" sz="2000" dirty="0">
              <a:solidFill>
                <a:schemeClr val="tx1"/>
              </a:solidFill>
            </a:endParaRPr>
          </a:p>
          <a:p>
            <a:r>
              <a:rPr lang="en-US" altLang="zh-CN" sz="2000" dirty="0">
                <a:solidFill>
                  <a:schemeClr val="tx1"/>
                </a:solidFill>
              </a:rPr>
              <a:t>Many applications are built on cloud CDN</a:t>
            </a:r>
          </a:p>
          <a:p>
            <a:r>
              <a:rPr lang="en-US" altLang="zh-CN" sz="2000" dirty="0" smtClean="0">
                <a:solidFill>
                  <a:srgbClr val="FF0000"/>
                </a:solidFill>
              </a:rPr>
              <a:t>Benefits</a:t>
            </a:r>
            <a:r>
              <a:rPr lang="en-US" altLang="zh-CN" sz="2000" dirty="0" smtClean="0">
                <a:solidFill>
                  <a:schemeClr val="tx1"/>
                </a:solidFill>
              </a:rPr>
              <a:t>: lower </a:t>
            </a:r>
            <a:r>
              <a:rPr lang="en-US" altLang="zh-CN" sz="2000" dirty="0">
                <a:solidFill>
                  <a:srgbClr val="FF0000"/>
                </a:solidFill>
              </a:rPr>
              <a:t>cost</a:t>
            </a:r>
            <a:r>
              <a:rPr lang="en-US" altLang="zh-CN" sz="2000" dirty="0">
                <a:solidFill>
                  <a:schemeClr val="tx1"/>
                </a:solidFill>
              </a:rPr>
              <a:t>, lower </a:t>
            </a:r>
            <a:r>
              <a:rPr lang="en-US" altLang="zh-CN" sz="2000" dirty="0">
                <a:solidFill>
                  <a:srgbClr val="FF0000"/>
                </a:solidFill>
              </a:rPr>
              <a:t>latency</a:t>
            </a:r>
            <a:r>
              <a:rPr lang="en-US" altLang="zh-CN" sz="2000" dirty="0">
                <a:solidFill>
                  <a:schemeClr val="tx1"/>
                </a:solidFill>
              </a:rPr>
              <a:t> (using the nearest data center)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3181350"/>
            <a:ext cx="3202835" cy="1676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876550"/>
            <a:ext cx="3581400" cy="198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90397"/>
      </p:ext>
    </p:extLst>
  </p:cSld>
  <p:clrMapOvr>
    <a:masterClrMapping/>
  </p:clrMapOvr>
  <p:transition advTm="6854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latin typeface="+mn-lt"/>
              </a:rPr>
              <a:t>Background</a:t>
            </a:r>
            <a:endParaRPr lang="zh-CN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>
                <a:solidFill>
                  <a:srgbClr val="000000"/>
                </a:solidFill>
              </a:rPr>
              <a:t>High Tail Latency </a:t>
            </a:r>
            <a:r>
              <a:rPr lang="en-US" altLang="zh-CN" sz="2400" dirty="0">
                <a:solidFill>
                  <a:srgbClr val="000000"/>
                </a:solidFill>
              </a:rPr>
              <a:t>problem</a:t>
            </a: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Fetching content from a single serving node is associated with high latency variance</a:t>
            </a: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This phenomena </a:t>
            </a:r>
            <a:r>
              <a:rPr lang="en-US" altLang="zh-CN" sz="2000" b="0" i="0" dirty="0">
                <a:solidFill>
                  <a:srgbClr val="FF0000"/>
                </a:solidFill>
              </a:rPr>
              <a:t>exists in many modern dedicated data centers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[SIGCOMM2011</a:t>
            </a:r>
            <a:r>
              <a:rPr lang="en-US" altLang="zh-CN" sz="2000" b="0" i="0" dirty="0">
                <a:solidFill>
                  <a:schemeClr val="tx1"/>
                </a:solidFill>
              </a:rPr>
              <a:t>]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[SIGCOMM2012</a:t>
            </a:r>
            <a:r>
              <a:rPr lang="en-US" altLang="zh-CN" sz="2000" b="0" i="0" dirty="0">
                <a:solidFill>
                  <a:schemeClr val="tx1"/>
                </a:solidFill>
              </a:rPr>
              <a:t>]</a:t>
            </a: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Question: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Does </a:t>
            </a:r>
            <a:r>
              <a:rPr lang="en-US" altLang="zh-CN" sz="2000" b="0" i="0" dirty="0">
                <a:solidFill>
                  <a:schemeClr val="tx1"/>
                </a:solidFill>
              </a:rPr>
              <a:t>the High Tail Latency problem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happen </a:t>
            </a:r>
            <a:r>
              <a:rPr lang="en-US" altLang="zh-CN" sz="2000" b="0" i="0" dirty="0">
                <a:solidFill>
                  <a:schemeClr val="tx1"/>
                </a:solidFill>
              </a:rPr>
              <a:t>in cloud CDN scenarios?</a:t>
            </a:r>
            <a:endParaRPr lang="zh-CN" altLang="en-US" sz="2000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6214"/>
      </p:ext>
    </p:extLst>
  </p:cSld>
  <p:clrMapOvr>
    <a:masterClrMapping/>
  </p:clrMapOvr>
  <p:transition advTm="4102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618437"/>
            <a:ext cx="2971800" cy="20614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571750"/>
            <a:ext cx="2998557" cy="206742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195262"/>
            <a:ext cx="8443912" cy="4572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0000"/>
                </a:solidFill>
                <a:latin typeface="+mn-lt"/>
              </a:rPr>
              <a:t>Problem: </a:t>
            </a:r>
            <a:r>
              <a:rPr lang="en-US" altLang="zh-CN" dirty="0">
                <a:solidFill>
                  <a:schemeClr val="tx1"/>
                </a:solidFill>
                <a:latin typeface="+mn-lt"/>
              </a:rPr>
              <a:t>h</a:t>
            </a:r>
            <a:r>
              <a:rPr lang="en-US" altLang="zh-CN" dirty="0" smtClean="0">
                <a:solidFill>
                  <a:schemeClr val="tx1"/>
                </a:solidFill>
                <a:latin typeface="+mn-lt"/>
              </a:rPr>
              <a:t>igh latency variation in cloud CDN</a:t>
            </a:r>
            <a:endParaRPr lang="zh-CN" altLang="en-US" dirty="0"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752" y="1113236"/>
            <a:ext cx="8299448" cy="3511153"/>
          </a:xfrm>
        </p:spPr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</a:rPr>
              <a:t>Measurement study</a:t>
            </a:r>
            <a:r>
              <a:rPr lang="en-US" altLang="zh-CN" sz="2400" dirty="0" smtClean="0">
                <a:solidFill>
                  <a:schemeClr val="tx1"/>
                </a:solidFill>
              </a:rPr>
              <a:t>: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identifying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the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tail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latency</a:t>
            </a: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L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atency </a:t>
            </a:r>
            <a:r>
              <a:rPr lang="en-US" altLang="zh-CN" sz="2000" b="0" i="0" dirty="0">
                <a:solidFill>
                  <a:schemeClr val="tx1"/>
                </a:solidFill>
              </a:rPr>
              <a:t>distribution inside</a:t>
            </a:r>
            <a:r>
              <a:rPr lang="zh-CN" altLang="en-US" sz="2000" b="0" i="0" dirty="0">
                <a:solidFill>
                  <a:schemeClr val="tx1"/>
                </a:solidFill>
              </a:rPr>
              <a:t> </a:t>
            </a:r>
            <a:r>
              <a:rPr lang="en-US" altLang="zh-CN" sz="2000" b="0" i="0" dirty="0">
                <a:solidFill>
                  <a:schemeClr val="tx1"/>
                </a:solidFill>
              </a:rPr>
              <a:t>data</a:t>
            </a:r>
            <a:r>
              <a:rPr lang="zh-CN" altLang="en-US" sz="2000" b="0" i="0" dirty="0">
                <a:solidFill>
                  <a:schemeClr val="tx1"/>
                </a:solidFill>
              </a:rPr>
              <a:t>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centers: from Amazon EC2 to S3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Latency</a:t>
            </a:r>
            <a:r>
              <a:rPr lang="zh-CN" altLang="en-US" sz="2000" b="0" i="0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distribution</a:t>
            </a:r>
            <a:r>
              <a:rPr lang="zh-CN" altLang="en-US" sz="2000" b="0" i="0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over</a:t>
            </a:r>
            <a:r>
              <a:rPr lang="zh-CN" altLang="en-US" sz="2000" b="0" i="0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the</a:t>
            </a:r>
            <a:r>
              <a:rPr lang="zh-CN" altLang="en-US" sz="2000" b="0" i="0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Internet:</a:t>
            </a:r>
            <a:r>
              <a:rPr lang="zh-CN" altLang="en-US" sz="2000" b="0" i="0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from</a:t>
            </a:r>
            <a:r>
              <a:rPr lang="zh-CN" altLang="en-US" sz="2000" b="0" i="0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users</a:t>
            </a:r>
            <a:r>
              <a:rPr lang="zh-CN" altLang="en-US" sz="2000" b="0" i="0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to</a:t>
            </a:r>
            <a:r>
              <a:rPr lang="zh-CN" altLang="en-US" sz="2000" b="0" i="0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S3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Issue a single GET request to download a 100KB file in every 10s a day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71600" y="4552950"/>
            <a:ext cx="2362200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600" dirty="0"/>
              <a:t>Latency </a:t>
            </a:r>
            <a:r>
              <a:rPr lang="en-US" altLang="zh-CN" sz="1600" dirty="0" smtClean="0"/>
              <a:t>inside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DCs</a:t>
            </a:r>
            <a:endParaRPr lang="zh-CN" altLang="en-US" sz="1600" dirty="0"/>
          </a:p>
        </p:txBody>
      </p:sp>
      <p:sp>
        <p:nvSpPr>
          <p:cNvPr id="8" name="文本框 7"/>
          <p:cNvSpPr txBox="1"/>
          <p:nvPr/>
        </p:nvSpPr>
        <p:spPr>
          <a:xfrm>
            <a:off x="5334000" y="4552950"/>
            <a:ext cx="2520328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600" dirty="0"/>
              <a:t>Latency </a:t>
            </a:r>
            <a:r>
              <a:rPr lang="en-US" altLang="zh-CN" sz="1600" dirty="0" smtClean="0"/>
              <a:t>over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the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Internet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933451879"/>
      </p:ext>
    </p:extLst>
  </p:cSld>
  <p:clrMapOvr>
    <a:masterClrMapping/>
  </p:clrMapOvr>
  <p:transition advTm="11336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539325"/>
            <a:ext cx="3352800" cy="23184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195262"/>
            <a:ext cx="8443912" cy="4572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0000"/>
                </a:solidFill>
                <a:latin typeface="+mn-lt"/>
              </a:rPr>
              <a:t>Problem: </a:t>
            </a:r>
            <a:r>
              <a:rPr lang="en-US" altLang="zh-CN" dirty="0">
                <a:solidFill>
                  <a:schemeClr val="tx1"/>
                </a:solidFill>
                <a:latin typeface="+mn-lt"/>
              </a:rPr>
              <a:t>h</a:t>
            </a:r>
            <a:r>
              <a:rPr lang="en-US" altLang="zh-CN" dirty="0" smtClean="0">
                <a:solidFill>
                  <a:schemeClr val="tx1"/>
                </a:solidFill>
                <a:latin typeface="+mn-lt"/>
              </a:rPr>
              <a:t>igh latency variation in cloud CDN</a:t>
            </a:r>
            <a:endParaRPr lang="zh-CN" altLang="en-US" dirty="0">
              <a:latin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257800" y="3333750"/>
            <a:ext cx="3124200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dirty="0"/>
              <a:t>Latency </a:t>
            </a:r>
            <a:r>
              <a:rPr lang="en-US" altLang="zh-CN" dirty="0" smtClean="0"/>
              <a:t>distribution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 </a:t>
            </a:r>
            <a:r>
              <a:rPr lang="en-US" altLang="zh-CN" dirty="0"/>
              <a:t>783,944 </a:t>
            </a:r>
            <a:r>
              <a:rPr lang="en-US" altLang="zh-CN" dirty="0" err="1"/>
              <a:t>Xuanfeng</a:t>
            </a:r>
            <a:r>
              <a:rPr lang="en-US" altLang="zh-CN" dirty="0"/>
              <a:t> users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539752" y="1113236"/>
            <a:ext cx="8070848" cy="3511153"/>
          </a:xfrm>
        </p:spPr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</a:rPr>
              <a:t>Measurement study</a:t>
            </a:r>
            <a:r>
              <a:rPr lang="en-US" altLang="zh-CN" sz="2400" dirty="0" smtClean="0">
                <a:solidFill>
                  <a:schemeClr val="tx1"/>
                </a:solidFill>
              </a:rPr>
              <a:t>: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identifying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the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tail</a:t>
            </a:r>
            <a:r>
              <a:rPr lang="zh-CN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latency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Large</a:t>
            </a:r>
            <a:r>
              <a:rPr lang="zh-CN" altLang="en-US" sz="2000" b="0" i="0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scale</a:t>
            </a:r>
            <a:r>
              <a:rPr lang="zh-CN" altLang="en-US" sz="2000" b="0" i="0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0" i="0" dirty="0">
                <a:solidFill>
                  <a:schemeClr val="tx1"/>
                </a:solidFill>
              </a:rPr>
              <a:t>latency</a:t>
            </a:r>
            <a:r>
              <a:rPr lang="zh-CN" altLang="en-US" sz="2000" b="0" i="0" dirty="0">
                <a:solidFill>
                  <a:schemeClr val="tx1"/>
                </a:solidFill>
              </a:rPr>
              <a:t>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analysis</a:t>
            </a:r>
            <a:r>
              <a:rPr lang="zh-CN" altLang="zh-CN" sz="2000" b="0" i="0" dirty="0">
                <a:solidFill>
                  <a:schemeClr val="tx1"/>
                </a:solidFill>
              </a:rPr>
              <a:t>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on</a:t>
            </a:r>
            <a:r>
              <a:rPr lang="zh-CN" altLang="en-US" sz="2000" b="0" i="0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2TB</a:t>
            </a:r>
            <a:r>
              <a:rPr lang="zh-CN" altLang="en-US" sz="2000" b="0" i="0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data</a:t>
            </a:r>
            <a:r>
              <a:rPr lang="zh-CN" altLang="en-US" sz="2000" b="0" i="0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trace</a:t>
            </a:r>
            <a:r>
              <a:rPr lang="zh-CN" altLang="en-US" sz="2000" b="0" i="0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collected</a:t>
            </a:r>
            <a:r>
              <a:rPr lang="zh-CN" altLang="en-US" sz="2000" b="0" i="0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from</a:t>
            </a:r>
            <a:r>
              <a:rPr lang="zh-CN" altLang="en-US" sz="2000" b="0" i="0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783,944</a:t>
            </a:r>
            <a:r>
              <a:rPr lang="zh-CN" altLang="en-US" sz="2000" b="0" i="0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QQ </a:t>
            </a:r>
            <a:r>
              <a:rPr lang="en-US" altLang="zh-CN" sz="2000" b="0" i="0" dirty="0" err="1" smtClean="0">
                <a:solidFill>
                  <a:schemeClr val="tx1"/>
                </a:solidFill>
              </a:rPr>
              <a:t>Xuanfeng</a:t>
            </a:r>
            <a:r>
              <a:rPr lang="zh-CN" altLang="en-US" sz="2000" b="0" i="0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(a</a:t>
            </a:r>
            <a:r>
              <a:rPr lang="zh-CN" altLang="en-US" sz="2000" b="0" i="0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commercial</a:t>
            </a:r>
            <a:r>
              <a:rPr lang="zh-CN" altLang="en-US" sz="2000" b="0" i="0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cloud</a:t>
            </a:r>
            <a:r>
              <a:rPr lang="zh-CN" altLang="en-US" sz="2000" b="0" i="0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CDN</a:t>
            </a:r>
            <a:r>
              <a:rPr lang="zh-CN" altLang="en-US" sz="2000" b="0" i="0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provider) users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Finding:</a:t>
            </a:r>
            <a:r>
              <a:rPr lang="zh-CN" altLang="en-US" sz="2000" b="0" i="0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0" i="0" dirty="0">
                <a:solidFill>
                  <a:schemeClr val="tx1"/>
                </a:solidFill>
              </a:rPr>
              <a:t>99</a:t>
            </a:r>
            <a:r>
              <a:rPr lang="en-US" altLang="zh-CN" sz="2000" b="0" i="0" baseline="30000" dirty="0">
                <a:solidFill>
                  <a:schemeClr val="tx1"/>
                </a:solidFill>
              </a:rPr>
              <a:t>th</a:t>
            </a:r>
            <a:r>
              <a:rPr lang="en-US" altLang="zh-CN" sz="2000" b="0" i="0" dirty="0">
                <a:solidFill>
                  <a:schemeClr val="tx1"/>
                </a:solidFill>
              </a:rPr>
              <a:t> percentile latency can be up to </a:t>
            </a:r>
            <a:r>
              <a:rPr lang="en-US" altLang="zh-CN" sz="2000" b="0" i="0" dirty="0">
                <a:solidFill>
                  <a:srgbClr val="FF0000"/>
                </a:solidFill>
              </a:rPr>
              <a:t>49x</a:t>
            </a:r>
            <a:r>
              <a:rPr lang="en-US" altLang="zh-CN" sz="2000" b="0" i="0" dirty="0">
                <a:solidFill>
                  <a:schemeClr val="tx1"/>
                </a:solidFill>
              </a:rPr>
              <a:t> of the median!</a:t>
            </a:r>
          </a:p>
          <a:p>
            <a:pPr lvl="1"/>
            <a:endParaRPr lang="en-US" altLang="zh-CN" sz="2000" b="0" i="0" dirty="0">
              <a:solidFill>
                <a:schemeClr val="tx1"/>
              </a:solidFill>
            </a:endParaRPr>
          </a:p>
          <a:p>
            <a:pPr lvl="1"/>
            <a:endParaRPr lang="en-US" altLang="zh-CN" sz="2000" b="0" i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343988"/>
      </p:ext>
    </p:extLst>
  </p:cSld>
  <p:clrMapOvr>
    <a:masterClrMapping/>
  </p:clrMapOvr>
  <p:transition advTm="162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0000"/>
                </a:solidFill>
                <a:latin typeface="+mn-lt"/>
              </a:rPr>
              <a:t>Why does high latency variance exist?</a:t>
            </a:r>
            <a:endParaRPr lang="zh-CN" alt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752" y="1113236"/>
            <a:ext cx="7994648" cy="3511153"/>
          </a:xfrm>
        </p:spPr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</a:rPr>
              <a:t>These variances are caused by many </a:t>
            </a:r>
            <a:r>
              <a:rPr lang="en-US" altLang="zh-CN" sz="2400" dirty="0" smtClean="0">
                <a:solidFill>
                  <a:schemeClr val="tx1"/>
                </a:solidFill>
              </a:rPr>
              <a:t>factors</a:t>
            </a: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S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hared </a:t>
            </a:r>
            <a:r>
              <a:rPr lang="en-US" altLang="zh-CN" sz="2000" b="0" i="0" dirty="0">
                <a:solidFill>
                  <a:schemeClr val="tx1"/>
                </a:solidFill>
              </a:rPr>
              <a:t>resources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competition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Equipment </a:t>
            </a:r>
            <a:r>
              <a:rPr lang="en-US" altLang="zh-CN" sz="2000" b="0" i="0" dirty="0">
                <a:solidFill>
                  <a:schemeClr val="tx1"/>
                </a:solidFill>
              </a:rPr>
              <a:t>failure, etc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.[1]</a:t>
            </a:r>
          </a:p>
          <a:p>
            <a:r>
              <a:rPr lang="en-US" altLang="zh-CN" sz="2400" dirty="0">
                <a:solidFill>
                  <a:schemeClr val="tx1"/>
                </a:solidFill>
              </a:rPr>
              <a:t>F</a:t>
            </a:r>
            <a:r>
              <a:rPr lang="en-US" altLang="zh-CN" sz="2400" i="0" dirty="0" smtClean="0">
                <a:solidFill>
                  <a:schemeClr val="tx1"/>
                </a:solidFill>
              </a:rPr>
              <a:t>actors are</a:t>
            </a:r>
            <a:r>
              <a:rPr lang="zh-CN" altLang="en-US" sz="2400" i="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so</a:t>
            </a:r>
            <a:r>
              <a:rPr lang="zh-CN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i="0" dirty="0" smtClean="0">
                <a:solidFill>
                  <a:srgbClr val="FF0000"/>
                </a:solidFill>
              </a:rPr>
              <a:t>complicated</a:t>
            </a:r>
            <a:r>
              <a:rPr lang="zh-CN" altLang="en-US" sz="2400" i="0" dirty="0" smtClean="0">
                <a:solidFill>
                  <a:srgbClr val="FF0000"/>
                </a:solidFill>
              </a:rPr>
              <a:t> </a:t>
            </a:r>
            <a:r>
              <a:rPr lang="en-US" altLang="zh-CN" sz="2400" i="0" dirty="0" smtClean="0">
                <a:solidFill>
                  <a:srgbClr val="FF0000"/>
                </a:solidFill>
              </a:rPr>
              <a:t>and</a:t>
            </a:r>
            <a:r>
              <a:rPr lang="zh-CN" altLang="en-US" sz="2400" i="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inevitable</a:t>
            </a:r>
            <a:endParaRPr lang="en-US" altLang="zh-CN" sz="2400" b="0" i="0" dirty="0" smtClean="0">
              <a:solidFill>
                <a:schemeClr val="tx1"/>
              </a:solidFill>
            </a:endParaRPr>
          </a:p>
          <a:p>
            <a:pPr marL="341313" lvl="1" indent="-341313">
              <a:buSzTx/>
              <a:buFont typeface="Wingdings" pitchFamily="2" charset="2"/>
              <a:buChar char="l"/>
            </a:pPr>
            <a:r>
              <a:rPr lang="en-US" altLang="zh-CN" i="0" dirty="0">
                <a:solidFill>
                  <a:schemeClr val="tx1"/>
                </a:solidFill>
                <a:latin typeface="+mn-lt"/>
                <a:cs typeface="+mn-cs"/>
              </a:rPr>
              <a:t>A feasible </a:t>
            </a:r>
            <a:r>
              <a:rPr lang="en-US" altLang="zh-CN" i="0" dirty="0" smtClean="0">
                <a:solidFill>
                  <a:schemeClr val="tx1"/>
                </a:solidFill>
                <a:latin typeface="+mn-lt"/>
                <a:cs typeface="+mn-cs"/>
              </a:rPr>
              <a:t>solution</a:t>
            </a:r>
          </a:p>
          <a:p>
            <a:pPr lvl="1"/>
            <a:r>
              <a:rPr lang="en-US" altLang="zh-CN" sz="2000" b="0" i="0" dirty="0">
                <a:solidFill>
                  <a:schemeClr val="tx1"/>
                </a:solidFill>
              </a:rPr>
              <a:t>Need to reduce the serving latency while living with the high variability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4222" y="440055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latin typeface="Arial" charset="0"/>
              </a:rPr>
              <a:t>[</a:t>
            </a:r>
            <a:r>
              <a:rPr lang="en-US" altLang="zh-CN" sz="1600" i="1" dirty="0" smtClean="0">
                <a:latin typeface="Arial" charset="0"/>
              </a:rPr>
              <a:t>1] </a:t>
            </a:r>
            <a:r>
              <a:rPr lang="en-US" altLang="zh-CN" sz="1600" i="1" dirty="0">
                <a:latin typeface="Arial" charset="0"/>
              </a:rPr>
              <a:t>J. Dean and L. A. Barroso, “The tail at scale,” Communications of the ACM, 2013.</a:t>
            </a:r>
            <a:endParaRPr lang="zh-CN" altLang="en-US" sz="1600" i="1" dirty="0"/>
          </a:p>
          <a:p>
            <a:endParaRPr lang="zh-CN" alt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706753005"/>
      </p:ext>
    </p:extLst>
  </p:cSld>
  <p:clrMapOvr>
    <a:masterClrMapping/>
  </p:clrMapOvr>
  <p:transition advTm="5115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0000"/>
                </a:solidFill>
                <a:latin typeface="+mn-lt"/>
              </a:rPr>
              <a:t>Impact </a:t>
            </a:r>
            <a:r>
              <a:rPr lang="en-US" altLang="zh-CN" dirty="0" smtClean="0">
                <a:solidFill>
                  <a:srgbClr val="000000"/>
                </a:solidFill>
                <a:latin typeface="+mn-lt"/>
              </a:rPr>
              <a:t>of high latency </a:t>
            </a:r>
            <a:r>
              <a:rPr lang="en-US" altLang="zh-CN" dirty="0">
                <a:solidFill>
                  <a:srgbClr val="000000"/>
                </a:solidFill>
                <a:latin typeface="+mn-lt"/>
              </a:rPr>
              <a:t>v</a:t>
            </a:r>
            <a:r>
              <a:rPr lang="en-US" altLang="zh-CN" dirty="0" smtClean="0">
                <a:solidFill>
                  <a:srgbClr val="000000"/>
                </a:solidFill>
                <a:latin typeface="+mn-lt"/>
              </a:rPr>
              <a:t>ariance</a:t>
            </a:r>
            <a:endParaRPr lang="zh-CN" alt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</a:rPr>
              <a:t>Performance of delay-sensitive apps</a:t>
            </a: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For </a:t>
            </a:r>
            <a:r>
              <a:rPr lang="en-US" altLang="zh-CN" sz="2000" b="0" i="0" dirty="0">
                <a:solidFill>
                  <a:schemeClr val="tx1"/>
                </a:solidFill>
              </a:rPr>
              <a:t>popular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apps</a:t>
            </a:r>
            <a:r>
              <a:rPr lang="en-US" altLang="zh-CN" sz="2000" b="0" i="0" dirty="0">
                <a:solidFill>
                  <a:schemeClr val="tx1"/>
                </a:solidFill>
              </a:rPr>
              <a:t>, even </a:t>
            </a:r>
            <a:r>
              <a:rPr lang="en-US" altLang="zh-CN" sz="2000" b="0" i="0" dirty="0">
                <a:solidFill>
                  <a:srgbClr val="FF0000"/>
                </a:solidFill>
              </a:rPr>
              <a:t>1%</a:t>
            </a:r>
            <a:r>
              <a:rPr lang="en-US" altLang="zh-CN" sz="2000" b="0" i="0" dirty="0">
                <a:solidFill>
                  <a:schemeClr val="tx1"/>
                </a:solidFill>
              </a:rPr>
              <a:t> of traffic corresponds to </a:t>
            </a:r>
            <a:r>
              <a:rPr lang="en-US" altLang="zh-CN" sz="2000" b="0" i="0" dirty="0">
                <a:solidFill>
                  <a:srgbClr val="FF0000"/>
                </a:solidFill>
              </a:rPr>
              <a:t>a significant volume of </a:t>
            </a:r>
            <a:r>
              <a:rPr lang="en-US" altLang="zh-CN" sz="2000" b="0" i="0" dirty="0" smtClean="0">
                <a:solidFill>
                  <a:srgbClr val="FF0000"/>
                </a:solidFill>
              </a:rPr>
              <a:t>users</a:t>
            </a:r>
            <a:endParaRPr lang="en-US" altLang="zh-CN" sz="2000" b="0" i="0" dirty="0">
              <a:solidFill>
                <a:schemeClr val="tx1"/>
              </a:solidFill>
            </a:endParaRPr>
          </a:p>
          <a:p>
            <a:pPr lvl="1"/>
            <a:r>
              <a:rPr lang="en-US" altLang="zh-CN" sz="2000" b="0" i="0" dirty="0" smtClean="0">
                <a:solidFill>
                  <a:schemeClr val="tx1"/>
                </a:solidFill>
              </a:rPr>
              <a:t>For apps </a:t>
            </a:r>
            <a:r>
              <a:rPr lang="en-US" altLang="zh-CN" sz="2000" b="0" i="0" dirty="0">
                <a:solidFill>
                  <a:schemeClr val="tx1"/>
                </a:solidFill>
              </a:rPr>
              <a:t>where the user is required to download several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objects,</a:t>
            </a:r>
            <a:r>
              <a:rPr lang="zh-CN" altLang="en-US" sz="2000" b="0" i="0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0" i="0" dirty="0" smtClean="0">
                <a:solidFill>
                  <a:schemeClr val="tx1"/>
                </a:solidFill>
              </a:rPr>
              <a:t>the </a:t>
            </a:r>
            <a:r>
              <a:rPr lang="en-US" altLang="zh-CN" sz="2000" b="0" i="0" dirty="0">
                <a:solidFill>
                  <a:schemeClr val="tx1"/>
                </a:solidFill>
              </a:rPr>
              <a:t>user-perceived latency is </a:t>
            </a:r>
            <a:r>
              <a:rPr lang="en-US" altLang="zh-CN" sz="2000" b="0" i="0" dirty="0">
                <a:solidFill>
                  <a:srgbClr val="FF0000"/>
                </a:solidFill>
              </a:rPr>
              <a:t>constrained by </a:t>
            </a:r>
            <a:r>
              <a:rPr lang="en-US" altLang="zh-CN" sz="2000" b="0" i="0" dirty="0" smtClean="0">
                <a:solidFill>
                  <a:srgbClr val="FF0000"/>
                </a:solidFill>
              </a:rPr>
              <a:t>the</a:t>
            </a:r>
            <a:r>
              <a:rPr lang="zh-CN" altLang="en-US" sz="2000" b="0" i="0" dirty="0" smtClean="0">
                <a:solidFill>
                  <a:srgbClr val="FF0000"/>
                </a:solidFill>
              </a:rPr>
              <a:t> </a:t>
            </a:r>
            <a:r>
              <a:rPr lang="en-US" altLang="zh-CN" sz="2000" b="0" i="0" dirty="0" smtClean="0">
                <a:solidFill>
                  <a:srgbClr val="FF0000"/>
                </a:solidFill>
              </a:rPr>
              <a:t>last</a:t>
            </a:r>
            <a:r>
              <a:rPr lang="zh-CN" altLang="en-US" sz="2000" b="0" i="0" dirty="0" smtClean="0">
                <a:solidFill>
                  <a:srgbClr val="FF0000"/>
                </a:solidFill>
              </a:rPr>
              <a:t> </a:t>
            </a:r>
            <a:r>
              <a:rPr lang="en-US" altLang="zh-CN" sz="2000" b="0" i="0" dirty="0" smtClean="0">
                <a:solidFill>
                  <a:srgbClr val="FF0000"/>
                </a:solidFill>
              </a:rPr>
              <a:t>downloaded object</a:t>
            </a:r>
            <a:endParaRPr lang="zh-CN" altLang="en-US" sz="2000" b="0" i="0" dirty="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76600" y="4400550"/>
            <a:ext cx="2136865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dirty="0" smtClean="0"/>
              <a:t>Web Page Load</a:t>
            </a:r>
            <a:endParaRPr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5410200" y="3943350"/>
            <a:ext cx="757646" cy="3889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952750"/>
            <a:ext cx="6566273" cy="136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50796"/>
      </p:ext>
    </p:extLst>
  </p:cSld>
  <p:clrMapOvr>
    <a:masterClrMapping/>
  </p:clrMapOvr>
  <p:transition advTm="35601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4|2.8|10.8|0.5|0.5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9"/>
</p:tagLst>
</file>

<file path=ppt/theme/theme1.xml><?xml version="1.0" encoding="utf-8"?>
<a:theme xmlns:a="http://schemas.openxmlformats.org/drawingml/2006/main" name="1_状态">
  <a:themeElements>
    <a:clrScheme name="1_状态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状态">
      <a:majorFont>
        <a:latin typeface="Gill Sans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charset="-122"/>
          </a:defRPr>
        </a:defPPr>
      </a:lstStyle>
    </a:lnDef>
  </a:objectDefaults>
  <a:extraClrSchemeLst>
    <a:extraClrScheme>
      <a:clrScheme name="1_状态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状态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状态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状态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状态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状态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状态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状态">
  <a:themeElements>
    <a:clrScheme name="状态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状态">
      <a:majorFont>
        <a:latin typeface="Gill Sans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charset="-122"/>
          </a:defRPr>
        </a:defPPr>
      </a:lstStyle>
    </a:lnDef>
  </a:objectDefaults>
  <a:extraClrSchemeLst>
    <a:extraClrScheme>
      <a:clrScheme name="状态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状态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状态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状态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状态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状态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状态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状态">
  <a:themeElements>
    <a:clrScheme name="2_状态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状态">
      <a:majorFont>
        <a:latin typeface="Gill Sans MT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charset="-122"/>
          </a:defRPr>
        </a:defPPr>
      </a:lstStyle>
    </a:lnDef>
  </a:objectDefaults>
  <a:extraClrSchemeLst>
    <a:extraClrScheme>
      <a:clrScheme name="2_状态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状态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状态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状态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状态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状态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状态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mtz_AP_association</Template>
  <TotalTime>18557</TotalTime>
  <Words>1188</Words>
  <Application>Microsoft Office PowerPoint</Application>
  <PresentationFormat>全屏显示(16:9)</PresentationFormat>
  <Paragraphs>186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宋体</vt:lpstr>
      <vt:lpstr>Arial</vt:lpstr>
      <vt:lpstr>Cambria Math</vt:lpstr>
      <vt:lpstr>Gill Sans MT</vt:lpstr>
      <vt:lpstr>Tahoma</vt:lpstr>
      <vt:lpstr>Times New Roman</vt:lpstr>
      <vt:lpstr>Wingdings</vt:lpstr>
      <vt:lpstr>1_状态</vt:lpstr>
      <vt:lpstr>状态</vt:lpstr>
      <vt:lpstr>2_状态</vt:lpstr>
      <vt:lpstr>PowerPoint 演示文稿</vt:lpstr>
      <vt:lpstr>Outline</vt:lpstr>
      <vt:lpstr>Outline</vt:lpstr>
      <vt:lpstr>Background</vt:lpstr>
      <vt:lpstr>Background</vt:lpstr>
      <vt:lpstr>Problem: high latency variation in cloud CDN</vt:lpstr>
      <vt:lpstr>Problem: high latency variation in cloud CDN</vt:lpstr>
      <vt:lpstr>Why does high latency variance exist?</vt:lpstr>
      <vt:lpstr>Impact of high latency variance</vt:lpstr>
      <vt:lpstr>How to decrease high latency variance?</vt:lpstr>
      <vt:lpstr>Effectiveness of leveraging multiple clouds</vt:lpstr>
      <vt:lpstr>Key challenges</vt:lpstr>
      <vt:lpstr>Outline</vt:lpstr>
      <vt:lpstr>TailCutter: reducing tail latency in cloud CDN</vt:lpstr>
      <vt:lpstr>TailCutter: reducing tail latency in cloud CDN</vt:lpstr>
      <vt:lpstr>TailCutter: reducing tail latency in cloud CDN</vt:lpstr>
      <vt:lpstr>Cutting tail latency under Cost Constraints</vt:lpstr>
      <vt:lpstr>Scenario I: 2 clouds in a single time slot </vt:lpstr>
      <vt:lpstr>Scenario II: Multiple clouds in a single time slot</vt:lpstr>
      <vt:lpstr>Scenario III: multiple clouds in multiple time slots</vt:lpstr>
      <vt:lpstr>Outline</vt:lpstr>
      <vt:lpstr>Performance evaluation</vt:lpstr>
      <vt:lpstr>Performance evaluation</vt:lpstr>
      <vt:lpstr>Performance evaluation</vt:lpstr>
      <vt:lpstr>Performance evaluation</vt:lpstr>
      <vt:lpstr>Outline</vt:lpstr>
      <vt:lpstr>Conclusion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</dc:creator>
  <cp:lastModifiedBy>Tsinghua</cp:lastModifiedBy>
  <cp:revision>2110</cp:revision>
  <cp:lastPrinted>1601-01-01T00:00:00Z</cp:lastPrinted>
  <dcterms:created xsi:type="dcterms:W3CDTF">1601-01-01T00:00:00Z</dcterms:created>
  <dcterms:modified xsi:type="dcterms:W3CDTF">2016-04-18T09:29:06Z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